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6" r:id="rId3"/>
    <p:sldId id="267" r:id="rId4"/>
    <p:sldId id="259" r:id="rId5"/>
    <p:sldId id="268" r:id="rId6"/>
    <p:sldId id="261" r:id="rId7"/>
    <p:sldId id="260" r:id="rId8"/>
    <p:sldId id="262" r:id="rId9"/>
    <p:sldId id="269" r:id="rId10"/>
    <p:sldId id="270" r:id="rId11"/>
    <p:sldId id="271" r:id="rId12"/>
    <p:sldId id="273" r:id="rId13"/>
    <p:sldId id="274" r:id="rId14"/>
    <p:sldId id="275" r:id="rId15"/>
    <p:sldId id="334"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9" r:id="rId50"/>
    <p:sldId id="320" r:id="rId51"/>
    <p:sldId id="321" r:id="rId52"/>
    <p:sldId id="322" r:id="rId53"/>
    <p:sldId id="323" r:id="rId54"/>
    <p:sldId id="325" r:id="rId55"/>
    <p:sldId id="326" r:id="rId56"/>
    <p:sldId id="327" r:id="rId57"/>
    <p:sldId id="328" r:id="rId58"/>
    <p:sldId id="329" r:id="rId59"/>
    <p:sldId id="330" r:id="rId60"/>
    <p:sldId id="331" r:id="rId61"/>
    <p:sldId id="332" r:id="rId62"/>
    <p:sldId id="333" r:id="rId63"/>
    <p:sldId id="310" r:id="rId64"/>
    <p:sldId id="311" r:id="rId65"/>
    <p:sldId id="312" r:id="rId66"/>
    <p:sldId id="313" r:id="rId67"/>
    <p:sldId id="314" r:id="rId68"/>
    <p:sldId id="315" r:id="rId69"/>
    <p:sldId id="316" r:id="rId70"/>
    <p:sldId id="265" r:id="rId71"/>
  </p:sldIdLst>
  <p:sldSz cx="18288000" cy="10287000"/>
  <p:notesSz cx="6858000" cy="9144000"/>
  <p:embeddedFontLst>
    <p:embeddedFont>
      <p:font typeface="Algerian" panose="04020705040A02060702" pitchFamily="82" charset="0"/>
      <p:regular r:id="rId72"/>
    </p:embeddedFont>
    <p:embeddedFont>
      <p:font typeface="Bookman Old Style" panose="02050604050505020204" pitchFamily="18" charset="0"/>
      <p:regular r:id="rId73"/>
      <p:bold r:id="rId74"/>
      <p:italic r:id="rId75"/>
      <p:boldItalic r:id="rId76"/>
    </p:embeddedFont>
    <p:embeddedFont>
      <p:font typeface="Edwardian Script ITC" panose="030303020407070D0804" pitchFamily="66" charset="0"/>
      <p:regular r:id="rId77"/>
    </p:embeddedFont>
    <p:embeddedFont>
      <p:font typeface="Ledger" panose="020B0604020202020204" charset="0"/>
      <p:regular r:id="rId78"/>
    </p:embeddedFont>
    <p:embeddedFont>
      <p:font typeface="Monotype Corsiva" panose="03010101010201010101" pitchFamily="66" charset="0"/>
      <p: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622" autoAdjust="0"/>
  </p:normalViewPr>
  <p:slideViewPr>
    <p:cSldViewPr>
      <p:cViewPr varScale="1">
        <p:scale>
          <a:sx n="51" d="100"/>
          <a:sy n="51" d="100"/>
        </p:scale>
        <p:origin x="926"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file:///D:\UPAROI%20Ofiice\E-Newsletter\Dr.%20Pooja%20Nandwani%20Patel.jpeg" TargetMode="Externa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0.emf"/></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0.emf"/></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https://kgmu.org/upload_file/faculty_image/1437c9f60063e4b33d8ae84406b3d73c.jpg" TargetMode="Externa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png"/><Relationship Id="rId7"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eg"/><Relationship Id="rId9" Type="http://schemas.openxmlformats.org/officeDocument/2006/relationships/image" Target="../media/image53.png"/></Relationships>
</file>

<file path=ppt/slides/_rels/slide3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pn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3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png"/><Relationship Id="rId7" Type="http://schemas.openxmlformats.org/officeDocument/2006/relationships/image" Target="../media/image6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51.png"/><Relationship Id="rId4" Type="http://schemas.openxmlformats.org/officeDocument/2006/relationships/image" Target="../media/image60.png"/><Relationship Id="rId9" Type="http://schemas.openxmlformats.org/officeDocument/2006/relationships/image" Target="../media/image64.png"/></Relationships>
</file>

<file path=ppt/slides/_rels/slide39.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image" Target="../media/image3.png"/><Relationship Id="rId7"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7.emf"/><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file:///D:\UPAROI%20Ofiice\Directory\Photos\R%20N%20L%20Srivastava.jpg" TargetMode="External"/><Relationship Id="rId5" Type="http://schemas.openxmlformats.org/officeDocument/2006/relationships/image" Target="../media/image80.jpeg"/><Relationship Id="rId4" Type="http://schemas.openxmlformats.org/officeDocument/2006/relationships/image" Target="../media/image79.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59.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3.png"/><Relationship Id="rId7" Type="http://schemas.openxmlformats.org/officeDocument/2006/relationships/image" Target="../media/image9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94.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6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3.png"/><Relationship Id="rId7" Type="http://schemas.openxmlformats.org/officeDocument/2006/relationships/image" Target="../media/image7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1.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2.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7.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111.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3.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2947337" y="1640912"/>
            <a:ext cx="17896718" cy="7005176"/>
          </a:xfrm>
          <a:custGeom>
            <a:avLst/>
            <a:gdLst/>
            <a:ahLst/>
            <a:cxnLst/>
            <a:rect l="l" t="t" r="r" b="b"/>
            <a:pathLst>
              <a:path w="17896718" h="7005176">
                <a:moveTo>
                  <a:pt x="0" y="0"/>
                </a:moveTo>
                <a:lnTo>
                  <a:pt x="17896719" y="0"/>
                </a:lnTo>
                <a:lnTo>
                  <a:pt x="17896719" y="7005176"/>
                </a:lnTo>
                <a:lnTo>
                  <a:pt x="0" y="7005176"/>
                </a:lnTo>
                <a:lnTo>
                  <a:pt x="0" y="0"/>
                </a:lnTo>
                <a:close/>
              </a:path>
            </a:pathLst>
          </a:custGeom>
          <a:blipFill>
            <a:blip r:embed="rId2" cstate="print"/>
            <a:stretch>
              <a:fillRect/>
            </a:stretch>
          </a:blipFill>
        </p:spPr>
      </p:sp>
      <p:sp>
        <p:nvSpPr>
          <p:cNvPr id="3" name="Freeform 3">
            <a:extLst>
              <a:ext uri="{C183D7F6-B498-43B3-948B-1728B52AA6E4}">
                <adec:decorative xmlns:adec="http://schemas.microsoft.com/office/drawing/2017/decorative" val="1"/>
              </a:ext>
            </a:extLst>
          </p:cNvPr>
          <p:cNvSpPr/>
          <p:nvPr/>
        </p:nvSpPr>
        <p:spPr>
          <a:xfrm>
            <a:off x="2911166" y="3054207"/>
            <a:ext cx="12465667" cy="4178587"/>
          </a:xfrm>
          <a:custGeom>
            <a:avLst/>
            <a:gdLst/>
            <a:ahLst/>
            <a:cxnLst/>
            <a:rect l="l" t="t" r="r" b="b"/>
            <a:pathLst>
              <a:path w="12465667" h="4178587">
                <a:moveTo>
                  <a:pt x="0" y="0"/>
                </a:moveTo>
                <a:lnTo>
                  <a:pt x="12465668" y="0"/>
                </a:lnTo>
                <a:lnTo>
                  <a:pt x="12465668" y="4178586"/>
                </a:lnTo>
                <a:lnTo>
                  <a:pt x="0" y="4178586"/>
                </a:lnTo>
                <a:lnTo>
                  <a:pt x="0" y="0"/>
                </a:lnTo>
                <a:close/>
              </a:path>
            </a:pathLst>
          </a:custGeom>
          <a:blipFill>
            <a:blip r:embed="rId3" cstate="print"/>
            <a:stretch>
              <a:fillRect/>
            </a:stretch>
          </a:blipFill>
        </p:spPr>
      </p:sp>
      <p:sp>
        <p:nvSpPr>
          <p:cNvPr id="4" name="Freeform 4">
            <a:extLst>
              <a:ext uri="{C183D7F6-B498-43B3-948B-1728B52AA6E4}">
                <adec:decorative xmlns:adec="http://schemas.microsoft.com/office/drawing/2017/decorative" val="1"/>
              </a:ext>
            </a:extLst>
          </p:cNvPr>
          <p:cNvSpPr/>
          <p:nvPr/>
        </p:nvSpPr>
        <p:spPr>
          <a:xfrm>
            <a:off x="4495800" y="3467100"/>
            <a:ext cx="14576413" cy="8229600"/>
          </a:xfrm>
          <a:custGeom>
            <a:avLst/>
            <a:gdLst/>
            <a:ahLst/>
            <a:cxnLst/>
            <a:rect l="l" t="t" r="r" b="b"/>
            <a:pathLst>
              <a:path w="14576413" h="8229600">
                <a:moveTo>
                  <a:pt x="0" y="0"/>
                </a:moveTo>
                <a:lnTo>
                  <a:pt x="14576413" y="0"/>
                </a:lnTo>
                <a:lnTo>
                  <a:pt x="14576413" y="8229600"/>
                </a:lnTo>
                <a:lnTo>
                  <a:pt x="0" y="8229600"/>
                </a:lnTo>
                <a:lnTo>
                  <a:pt x="0" y="0"/>
                </a:lnTo>
                <a:close/>
              </a:path>
            </a:pathLst>
          </a:custGeom>
          <a:blipFill>
            <a:blip r:embed="rId4" cstate="print"/>
            <a:stretch>
              <a:fillRect/>
            </a:stretch>
          </a:blipFill>
        </p:spPr>
      </p:sp>
      <p:sp>
        <p:nvSpPr>
          <p:cNvPr id="5" name="Freeform 5">
            <a:extLst>
              <a:ext uri="{C183D7F6-B498-43B3-948B-1728B52AA6E4}">
                <adec:decorative xmlns:adec="http://schemas.microsoft.com/office/drawing/2017/decorative" val="1"/>
              </a:ext>
            </a:extLst>
          </p:cNvPr>
          <p:cNvSpPr/>
          <p:nvPr/>
        </p:nvSpPr>
        <p:spPr>
          <a:xfrm flipH="1">
            <a:off x="0" y="-2933700"/>
            <a:ext cx="14576413" cy="8229600"/>
          </a:xfrm>
          <a:custGeom>
            <a:avLst/>
            <a:gdLst/>
            <a:ahLst/>
            <a:cxnLst/>
            <a:rect l="l" t="t" r="r" b="b"/>
            <a:pathLst>
              <a:path w="14576413" h="8229600">
                <a:moveTo>
                  <a:pt x="14576413" y="0"/>
                </a:moveTo>
                <a:lnTo>
                  <a:pt x="0" y="0"/>
                </a:lnTo>
                <a:lnTo>
                  <a:pt x="0" y="8229600"/>
                </a:lnTo>
                <a:lnTo>
                  <a:pt x="14576413" y="8229600"/>
                </a:lnTo>
                <a:lnTo>
                  <a:pt x="14576413" y="0"/>
                </a:lnTo>
                <a:close/>
              </a:path>
            </a:pathLst>
          </a:custGeom>
          <a:blipFill>
            <a:blip r:embed="rId4" cstate="print"/>
            <a:stretch>
              <a:fillRect/>
            </a:stretch>
          </a:blipFill>
        </p:spPr>
      </p:sp>
      <p:sp>
        <p:nvSpPr>
          <p:cNvPr id="6" name="TextBox 6"/>
          <p:cNvSpPr txBox="1"/>
          <p:nvPr/>
        </p:nvSpPr>
        <p:spPr>
          <a:xfrm>
            <a:off x="3124201" y="3238501"/>
            <a:ext cx="11887200" cy="4861395"/>
          </a:xfrm>
          <a:prstGeom prst="rect">
            <a:avLst/>
          </a:prstGeom>
        </p:spPr>
        <p:txBody>
          <a:bodyPr wrap="square" lIns="0" tIns="0" rIns="0" bIns="0" rtlCol="0" anchor="t">
            <a:spAutoFit/>
          </a:bodyPr>
          <a:lstStyle/>
          <a:p>
            <a:pPr algn="ctr"/>
            <a:r>
              <a:rPr lang="en-US" sz="4800" b="1" dirty="0">
                <a:solidFill>
                  <a:srgbClr val="000000"/>
                </a:solidFill>
                <a:latin typeface="March"/>
                <a:ea typeface="March"/>
                <a:cs typeface="March"/>
                <a:sym typeface="March"/>
              </a:rPr>
              <a:t>E-Newsletter UPAROI Society</a:t>
            </a:r>
          </a:p>
          <a:p>
            <a:pPr algn="ctr"/>
            <a:r>
              <a:rPr lang="en-US" sz="4400" b="1" dirty="0">
                <a:solidFill>
                  <a:srgbClr val="000000"/>
                </a:solidFill>
                <a:latin typeface="March"/>
                <a:ea typeface="March"/>
                <a:cs typeface="March"/>
                <a:sym typeface="March"/>
              </a:rPr>
              <a:t>Zero Edition : The Beginning</a:t>
            </a:r>
          </a:p>
          <a:p>
            <a:pPr algn="ctr"/>
            <a:endParaRPr lang="en-IN" sz="2400" b="1" dirty="0"/>
          </a:p>
          <a:p>
            <a:pPr algn="ctr"/>
            <a:endParaRPr lang="en-IN" sz="2400" b="1" dirty="0"/>
          </a:p>
          <a:p>
            <a:pPr algn="ctr"/>
            <a:r>
              <a:rPr lang="en-IN" sz="2400" b="1" dirty="0"/>
              <a:t>Dr </a:t>
            </a:r>
            <a:r>
              <a:rPr lang="en-IN" sz="2400" b="1" dirty="0" err="1"/>
              <a:t>Pavan</a:t>
            </a:r>
            <a:r>
              <a:rPr lang="en-IN" sz="2400" b="1" dirty="0"/>
              <a:t> Kumar                                                                                     Dr Md </a:t>
            </a:r>
            <a:r>
              <a:rPr lang="en-IN" sz="2400" b="1" dirty="0" err="1"/>
              <a:t>Shadab</a:t>
            </a:r>
            <a:r>
              <a:rPr lang="en-IN" sz="2400" b="1" dirty="0"/>
              <a:t> </a:t>
            </a:r>
            <a:r>
              <a:rPr lang="en-IN" sz="2400" b="1" dirty="0" err="1"/>
              <a:t>Alam</a:t>
            </a:r>
            <a:endParaRPr lang="en-US" sz="2400" dirty="0"/>
          </a:p>
          <a:p>
            <a:pPr algn="ctr"/>
            <a:r>
              <a:rPr lang="en-IN" sz="2400" b="1" dirty="0"/>
              <a:t>     (President)                                                                                          (General Secretary)</a:t>
            </a:r>
            <a:endParaRPr lang="en-US" sz="2400" dirty="0"/>
          </a:p>
          <a:p>
            <a:pPr algn="ctr"/>
            <a:r>
              <a:rPr lang="en-US" sz="2400" b="1" dirty="0"/>
              <a:t>Dr. </a:t>
            </a:r>
            <a:r>
              <a:rPr lang="en-US" sz="2400" b="1" dirty="0" err="1"/>
              <a:t>Kailash</a:t>
            </a:r>
            <a:r>
              <a:rPr lang="en-US" sz="2400" b="1" dirty="0"/>
              <a:t> Kumar </a:t>
            </a:r>
            <a:r>
              <a:rPr lang="en-US" sz="2400" b="1" dirty="0" err="1"/>
              <a:t>Mittal</a:t>
            </a:r>
            <a:endParaRPr lang="en-US" sz="2400" dirty="0"/>
          </a:p>
          <a:p>
            <a:pPr algn="ctr"/>
            <a:r>
              <a:rPr lang="en-US" sz="2400" b="1" dirty="0"/>
              <a:t>(Treasurer)</a:t>
            </a:r>
            <a:endParaRPr lang="en-US" sz="2400" dirty="0"/>
          </a:p>
          <a:p>
            <a:pPr algn="ctr">
              <a:lnSpc>
                <a:spcPts val="11328"/>
              </a:lnSpc>
            </a:pPr>
            <a:endParaRPr lang="en-US" sz="2400" dirty="0">
              <a:solidFill>
                <a:srgbClr val="000000"/>
              </a:solidFill>
              <a:latin typeface="March"/>
              <a:ea typeface="March"/>
              <a:cs typeface="March"/>
              <a:sym typeface="March"/>
            </a:endParaRPr>
          </a:p>
        </p:txBody>
      </p:sp>
      <p:pic>
        <p:nvPicPr>
          <p:cNvPr id="3074" name="Picture 2"/>
          <p:cNvPicPr>
            <a:picLocks noChangeAspect="1" noChangeArrowheads="1"/>
          </p:cNvPicPr>
          <p:nvPr/>
        </p:nvPicPr>
        <p:blipFill>
          <a:blip r:embed="rId5" cstate="print"/>
          <a:srcRect/>
          <a:stretch>
            <a:fillRect/>
          </a:stretch>
        </p:blipFill>
        <p:spPr bwMode="auto">
          <a:xfrm>
            <a:off x="8229600" y="342900"/>
            <a:ext cx="1972806" cy="2362200"/>
          </a:xfrm>
          <a:prstGeom prst="rect">
            <a:avLst/>
          </a:prstGeom>
          <a:noFill/>
          <a:ln w="9525">
            <a:noFill/>
            <a:miter lim="800000"/>
            <a:headEnd/>
            <a:tailEnd/>
          </a:ln>
          <a:effectLst/>
        </p:spPr>
      </p:pic>
      <p:pic>
        <p:nvPicPr>
          <p:cNvPr id="2050" name="Picture 2" descr="37 Years Logo"/>
          <p:cNvPicPr>
            <a:picLocks noChangeAspect="1" noChangeArrowheads="1"/>
          </p:cNvPicPr>
          <p:nvPr/>
        </p:nvPicPr>
        <p:blipFill>
          <a:blip r:embed="rId6" cstate="print"/>
          <a:srcRect/>
          <a:stretch>
            <a:fillRect/>
          </a:stretch>
        </p:blipFill>
        <p:spPr bwMode="auto">
          <a:xfrm>
            <a:off x="8534400" y="7810500"/>
            <a:ext cx="1524000" cy="1542166"/>
          </a:xfrm>
          <a:prstGeom prst="rect">
            <a:avLst/>
          </a:prstGeom>
          <a:noFill/>
          <a:ln w="9525">
            <a:noFill/>
            <a:miter lim="800000"/>
            <a:headEnd/>
            <a:tailEnd/>
          </a:ln>
        </p:spPr>
      </p:pic>
      <p:sp>
        <p:nvSpPr>
          <p:cNvPr id="9" name="Rectangle 8"/>
          <p:cNvSpPr/>
          <p:nvPr/>
        </p:nvSpPr>
        <p:spPr>
          <a:xfrm>
            <a:off x="8458200" y="9410700"/>
            <a:ext cx="1676400" cy="400110"/>
          </a:xfrm>
          <a:prstGeom prst="rect">
            <a:avLst/>
          </a:prstGeom>
        </p:spPr>
        <p:txBody>
          <a:bodyPr wrap="square">
            <a:spAutoFit/>
          </a:bodyPr>
          <a:lstStyle/>
          <a:p>
            <a:r>
              <a:rPr lang="en-IN" sz="2000" b="1" dirty="0">
                <a:solidFill>
                  <a:srgbClr val="FFFF00"/>
                </a:solidFill>
              </a:rPr>
              <a:t>(1988 – 2025)</a:t>
            </a:r>
            <a:endParaRPr lang="en-US" sz="2000"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18288000" cy="10287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18288000" cy="10287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6" name="Freeform 6">
            <a:extLs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7" name="TextBox 7"/>
          <p:cNvSpPr txBox="1"/>
          <p:nvPr/>
        </p:nvSpPr>
        <p:spPr>
          <a:xfrm>
            <a:off x="4690238" y="1940249"/>
            <a:ext cx="8719027" cy="2526204"/>
          </a:xfrm>
          <a:prstGeom prst="rect">
            <a:avLst/>
          </a:prstGeom>
        </p:spPr>
        <p:txBody>
          <a:bodyPr lIns="0" tIns="0" rIns="0" bIns="0" rtlCol="0" anchor="t">
            <a:spAutoFit/>
          </a:bodyPr>
          <a:lstStyle/>
          <a:p>
            <a:pPr algn="ctr">
              <a:lnSpc>
                <a:spcPts val="10296"/>
              </a:lnSpc>
              <a:spcBef>
                <a:spcPct val="0"/>
              </a:spcBef>
            </a:pPr>
            <a:r>
              <a:rPr lang="en-IN" sz="8000" dirty="0">
                <a:solidFill>
                  <a:srgbClr val="FFFF00"/>
                </a:solidFill>
              </a:rPr>
              <a:t>UPAROI Society</a:t>
            </a:r>
            <a:endParaRPr lang="en-US" sz="8000" dirty="0">
              <a:solidFill>
                <a:srgbClr val="FFFF00"/>
              </a:solidFill>
            </a:endParaRPr>
          </a:p>
          <a:p>
            <a:pPr algn="ctr">
              <a:lnSpc>
                <a:spcPts val="10296"/>
              </a:lnSpc>
              <a:spcBef>
                <a:spcPct val="0"/>
              </a:spcBef>
            </a:pPr>
            <a:r>
              <a:rPr lang="en-US" sz="7354" dirty="0">
                <a:solidFill>
                  <a:srgbClr val="FFFF00"/>
                </a:solidFill>
                <a:latin typeface="March"/>
                <a:ea typeface="March"/>
                <a:cs typeface="March"/>
                <a:sym typeface="March"/>
              </a:rPr>
              <a:t> </a:t>
            </a:r>
          </a:p>
        </p:txBody>
      </p:sp>
      <p:pic>
        <p:nvPicPr>
          <p:cNvPr id="1027" name="Picture 3"/>
          <p:cNvPicPr>
            <a:picLocks noChangeAspect="1" noChangeArrowheads="1"/>
          </p:cNvPicPr>
          <p:nvPr/>
        </p:nvPicPr>
        <p:blipFill>
          <a:blip r:embed="rId4" cstate="print"/>
          <a:srcRect/>
          <a:stretch>
            <a:fillRect/>
          </a:stretch>
        </p:blipFill>
        <p:spPr bwMode="auto">
          <a:xfrm>
            <a:off x="7865173" y="3341291"/>
            <a:ext cx="2557653" cy="1963519"/>
          </a:xfrm>
          <a:prstGeom prst="rect">
            <a:avLst/>
          </a:prstGeom>
          <a:noFill/>
          <a:ln w="9525">
            <a:noFill/>
            <a:miter lim="800000"/>
            <a:headEnd/>
            <a:tailEnd/>
          </a:ln>
        </p:spPr>
      </p:pic>
      <p:sp>
        <p:nvSpPr>
          <p:cNvPr id="1028" name="Rectangle 4"/>
          <p:cNvSpPr>
            <a:spLocks noChangeArrowheads="1"/>
          </p:cNvSpPr>
          <p:nvPr/>
        </p:nvSpPr>
        <p:spPr bwMode="auto">
          <a:xfrm>
            <a:off x="6834240" y="5963949"/>
            <a:ext cx="4431020" cy="236988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0" b="1" i="0" u="none" strike="noStrike" cap="none" normalizeH="0" baseline="0" dirty="0">
                <a:ln>
                  <a:noFill/>
                </a:ln>
                <a:solidFill>
                  <a:srgbClr val="FFFF00"/>
                </a:solidFill>
                <a:effectLst/>
                <a:latin typeface="Edwardian Script ITC" pitchFamily="66" charset="0"/>
                <a:ea typeface="Aptos" charset="0"/>
                <a:cs typeface="Calibri" pitchFamily="34" charset="0"/>
              </a:rPr>
              <a:t>Words of Wisdom</a:t>
            </a:r>
            <a:r>
              <a:rPr kumimoji="0" lang="en-US" sz="4800" b="1" i="0" u="none" strike="noStrike" cap="none" normalizeH="0" baseline="0" dirty="0">
                <a:ln>
                  <a:noFill/>
                </a:ln>
                <a:solidFill>
                  <a:srgbClr val="FFFF00"/>
                </a:solidFill>
                <a:effectLst/>
                <a:latin typeface="Edwardian Script ITC" pitchFamily="66" charset="0"/>
                <a:ea typeface="Aptos" charset="0"/>
                <a:cs typeface="Calibri" pitchFamily="34" charset="0"/>
              </a:rPr>
              <a:t>”</a:t>
            </a:r>
            <a:endParaRPr kumimoji="0" lang="en-US" sz="1200" b="0" i="0" u="none" strike="noStrike" cap="none" normalizeH="0" baseline="0" dirty="0">
              <a:ln>
                <a:noFill/>
              </a:ln>
              <a:solidFill>
                <a:srgbClr val="FFFF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4400" b="1" i="0" u="none" strike="noStrike" cap="none" normalizeH="0" baseline="0" dirty="0">
              <a:ln>
                <a:noFill/>
              </a:ln>
              <a:solidFill>
                <a:srgbClr val="FFFF00"/>
              </a:solidFill>
              <a:effectLst/>
              <a:latin typeface="Edwardian Script ITC" pitchFamily="66" charset="0"/>
              <a:ea typeface="Aptos"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400" b="1" i="0" u="none" strike="noStrike" cap="none" normalizeH="0" baseline="0" dirty="0">
                <a:ln>
                  <a:noFill/>
                </a:ln>
                <a:solidFill>
                  <a:srgbClr val="FFFF00"/>
                </a:solidFill>
                <a:effectLst/>
                <a:latin typeface="Edwardian Script ITC" pitchFamily="66" charset="0"/>
                <a:ea typeface="Aptos" charset="0"/>
                <a:cs typeface="Calibri" pitchFamily="34" charset="0"/>
              </a:rPr>
              <a:t>Let us be informed……</a:t>
            </a:r>
            <a:endParaRPr kumimoji="0" lang="en-US" sz="4400" b="0" i="0" u="none" strike="noStrike" cap="none" normalizeH="0" baseline="0" dirty="0">
              <a:ln>
                <a:noFill/>
              </a:ln>
              <a:solidFill>
                <a:srgbClr val="FFFF00"/>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6" name="Freeform 6">
            <a:extLs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7" name="TextBox 7"/>
          <p:cNvSpPr txBox="1"/>
          <p:nvPr/>
        </p:nvSpPr>
        <p:spPr>
          <a:xfrm>
            <a:off x="4784485" y="1937438"/>
            <a:ext cx="8719027" cy="2436436"/>
          </a:xfrm>
          <a:prstGeom prst="rect">
            <a:avLst/>
          </a:prstGeom>
        </p:spPr>
        <p:txBody>
          <a:bodyPr lIns="0" tIns="0" rIns="0" bIns="0" rtlCol="0" anchor="t">
            <a:spAutoFit/>
          </a:bodyPr>
          <a:lstStyle/>
          <a:p>
            <a:pPr algn="ctr"/>
            <a:r>
              <a:rPr lang="en-IN" sz="8000" dirty="0">
                <a:solidFill>
                  <a:srgbClr val="FFFF00"/>
                </a:solidFill>
              </a:rPr>
              <a:t>Messages</a:t>
            </a:r>
            <a:endParaRPr lang="en-US" sz="8000" dirty="0">
              <a:solidFill>
                <a:srgbClr val="FFFF00"/>
              </a:solidFill>
            </a:endParaRPr>
          </a:p>
          <a:p>
            <a:pPr algn="ctr">
              <a:lnSpc>
                <a:spcPts val="10296"/>
              </a:lnSpc>
              <a:spcBef>
                <a:spcPct val="0"/>
              </a:spcBef>
            </a:pPr>
            <a:r>
              <a:rPr lang="en-US" sz="7354" dirty="0">
                <a:solidFill>
                  <a:srgbClr val="FFFF00"/>
                </a:solidFill>
                <a:latin typeface="March"/>
                <a:ea typeface="March"/>
                <a:cs typeface="March"/>
                <a:sym typeface="March"/>
              </a:rPr>
              <a:t> </a:t>
            </a:r>
          </a:p>
        </p:txBody>
      </p:sp>
      <p:pic>
        <p:nvPicPr>
          <p:cNvPr id="1027" name="Picture 3"/>
          <p:cNvPicPr>
            <a:picLocks noChangeAspect="1" noChangeArrowheads="1"/>
          </p:cNvPicPr>
          <p:nvPr/>
        </p:nvPicPr>
        <p:blipFill>
          <a:blip r:embed="rId4" cstate="print"/>
          <a:srcRect/>
          <a:stretch>
            <a:fillRect/>
          </a:stretch>
        </p:blipFill>
        <p:spPr bwMode="auto">
          <a:xfrm>
            <a:off x="7944641" y="3435341"/>
            <a:ext cx="2398713" cy="1841500"/>
          </a:xfrm>
          <a:prstGeom prst="rect">
            <a:avLst/>
          </a:prstGeom>
          <a:noFill/>
          <a:ln w="9525">
            <a:noFill/>
            <a:miter lim="800000"/>
            <a:headEnd/>
            <a:tailEnd/>
          </a:ln>
        </p:spPr>
      </p:pic>
      <p:sp>
        <p:nvSpPr>
          <p:cNvPr id="1028" name="Rectangle 4"/>
          <p:cNvSpPr>
            <a:spLocks noChangeArrowheads="1"/>
          </p:cNvSpPr>
          <p:nvPr/>
        </p:nvSpPr>
        <p:spPr bwMode="auto">
          <a:xfrm>
            <a:off x="6942890" y="6169996"/>
            <a:ext cx="4581382"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a:r>
              <a:rPr lang="en-IN" sz="6000" dirty="0">
                <a:solidFill>
                  <a:srgbClr val="FFFF00"/>
                </a:solidFill>
              </a:rPr>
              <a:t>Office Bearers</a:t>
            </a:r>
            <a:endParaRPr lang="en-US" sz="6000" dirty="0">
              <a:solidFill>
                <a:srgbClr val="FFFF00"/>
              </a:solidFill>
            </a:endParaRPr>
          </a:p>
          <a:p>
            <a:pPr algn="ctr"/>
            <a:r>
              <a:rPr lang="en-IN" sz="6000" dirty="0">
                <a:solidFill>
                  <a:srgbClr val="FFFF00"/>
                </a:solidFill>
              </a:rPr>
              <a:t>National AROI</a:t>
            </a:r>
            <a:endParaRPr kumimoji="0" lang="en-US" sz="4400" b="0" i="0" u="none" strike="noStrike" cap="none" normalizeH="0" baseline="0" dirty="0">
              <a:ln>
                <a:noFill/>
              </a:ln>
              <a:solidFill>
                <a:srgbClr val="FFFF00"/>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A40B51B-5D8E-94D5-CC6D-C8B05E412E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553665A-C64C-D2AC-6CA4-C1BAA34FE2AE}"/>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09A1BD2D-AB22-5CBC-4D7D-92FF143954E0}"/>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6F3C5337-33DE-EEAC-FDAE-E69BF21CABF0}"/>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C939DEA-E182-92C4-7438-60277A077E32}"/>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48479A89-4E92-0651-29D4-55DE1AE77D6D}"/>
              </a:ext>
            </a:extLst>
          </p:cNvPr>
          <p:cNvSpPr txBox="1"/>
          <p:nvPr/>
        </p:nvSpPr>
        <p:spPr>
          <a:xfrm>
            <a:off x="685800" y="2857500"/>
            <a:ext cx="16992600" cy="6387903"/>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IN"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Prof Manoj Gupta</a:t>
            </a:r>
            <a:endParaRPr kumimoji="0" lang="en-IN" sz="2800" b="0"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IN"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Chair, AROI</a:t>
            </a:r>
            <a:endParaRPr kumimoji="0" lang="en-IN" sz="2800" b="0"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IN"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Professor, Radiation Oncology, AIIMS Rishikesh</a:t>
            </a:r>
            <a:endParaRPr kumimoji="0" lang="en-IN" sz="2800" b="0"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IN" sz="2800" b="0"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IN" sz="2800" b="0"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am happy to learn that UP chapter of Association of Radiation Oncology is starting an E-newsletter, a new initiative designed to keep the members informed about the latest developments in our field, as well as important news from our community. This will help in sharing updates on cutting-edge treatments, new research breakthroughs, patient success stories, and upcoming events. I am sure that the goal of starting this newsletter will be to foster a greater sense of community among healthcare providers, researchers, and patients, while providing valuable information to help everyone stay at the forefront of radiation oncology. As we continue to advance the quality of care for our patients and improve outcomes through innovation, I hope this newsletter serves as a platform for communication, learning, and collaboration. Together, we can continue to make strides in providing the best care possible to those who need it most. I wish you all the best.</a:t>
            </a:r>
          </a:p>
        </p:txBody>
      </p:sp>
      <p:pic>
        <p:nvPicPr>
          <p:cNvPr id="11" name="Picture 10">
            <a:extLst>
              <a:ext uri="{FF2B5EF4-FFF2-40B4-BE49-F238E27FC236}">
                <a16:creationId xmlns:a16="http://schemas.microsoft.com/office/drawing/2014/main" id="{4C9F3203-AD6B-18F7-AF43-B99D1A542441}"/>
              </a:ext>
            </a:extLst>
          </p:cNvPr>
          <p:cNvPicPr>
            <a:picLocks noChangeAspect="1"/>
          </p:cNvPicPr>
          <p:nvPr/>
        </p:nvPicPr>
        <p:blipFill>
          <a:blip r:embed="rId4" cstate="print"/>
          <a:stretch>
            <a:fillRect/>
          </a:stretch>
        </p:blipFill>
        <p:spPr>
          <a:xfrm>
            <a:off x="8314831" y="258881"/>
            <a:ext cx="1734537" cy="2191998"/>
          </a:xfrm>
          <a:prstGeom prst="rect">
            <a:avLst/>
          </a:prstGeom>
        </p:spPr>
      </p:pic>
    </p:spTree>
    <p:extLst>
      <p:ext uri="{BB962C8B-B14F-4D97-AF65-F5344CB8AC3E}">
        <p14:creationId xmlns:p14="http://schemas.microsoft.com/office/powerpoint/2010/main" val="3428529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9" name="TextBox 9"/>
          <p:cNvSpPr txBox="1"/>
          <p:nvPr/>
        </p:nvSpPr>
        <p:spPr>
          <a:xfrm>
            <a:off x="457200" y="5510069"/>
            <a:ext cx="17373600" cy="5253489"/>
          </a:xfrm>
          <a:prstGeom prst="rect">
            <a:avLst/>
          </a:prstGeom>
        </p:spPr>
        <p:txBody>
          <a:bodyPr wrap="square" lIns="0" tIns="0" rIns="0" bIns="0" rtlCol="0" anchor="t">
            <a:spAutoFit/>
          </a:bodyPr>
          <a:lstStyle/>
          <a:p>
            <a:pPr>
              <a:buNone/>
              <a:tabLst>
                <a:tab pos="5487035" algn="l"/>
              </a:tabLst>
            </a:pPr>
            <a:r>
              <a:rPr lang="en-US" sz="2400" dirty="0">
                <a:solidFill>
                  <a:srgbClr val="FFFF00"/>
                </a:solidFill>
                <a:effectLst/>
                <a:latin typeface="Arial MT"/>
                <a:ea typeface="Arial MT"/>
                <a:cs typeface="Times New Roman" panose="02020603050405020304" pitchFamily="18" charset="0"/>
              </a:rPr>
              <a:t>Dear</a:t>
            </a:r>
            <a:r>
              <a:rPr lang="en-US" sz="2400" spc="5" dirty="0">
                <a:solidFill>
                  <a:srgbClr val="FFFF00"/>
                </a:solidFill>
                <a:effectLst/>
                <a:latin typeface="Arial MT"/>
                <a:ea typeface="Arial MT"/>
                <a:cs typeface="Times New Roman" panose="02020603050405020304" pitchFamily="18" charset="0"/>
              </a:rPr>
              <a:t> </a:t>
            </a:r>
            <a:r>
              <a:rPr lang="en-US" sz="2400" spc="-10" dirty="0">
                <a:solidFill>
                  <a:srgbClr val="FFFF00"/>
                </a:solidFill>
                <a:effectLst/>
                <a:latin typeface="Arial MT"/>
                <a:ea typeface="Arial MT"/>
                <a:cs typeface="Times New Roman" panose="02020603050405020304" pitchFamily="18" charset="0"/>
              </a:rPr>
              <a:t>colleagues,</a:t>
            </a:r>
            <a:r>
              <a:rPr lang="en-US" sz="2400" dirty="0">
                <a:solidFill>
                  <a:srgbClr val="FFFF00"/>
                </a:solidFill>
                <a:effectLst/>
                <a:latin typeface="Arial MT"/>
                <a:ea typeface="Arial MT"/>
                <a:cs typeface="Times New Roman" panose="02020603050405020304" pitchFamily="18" charset="0"/>
              </a:rPr>
              <a:t>                                                                                                     Date:</a:t>
            </a:r>
            <a:r>
              <a:rPr lang="en-US" sz="2400" spc="-4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30-03-</a:t>
            </a:r>
            <a:r>
              <a:rPr lang="en-US" sz="2400" spc="-20" dirty="0">
                <a:solidFill>
                  <a:srgbClr val="FFFF00"/>
                </a:solidFill>
                <a:effectLst/>
                <a:latin typeface="Arial MT"/>
                <a:ea typeface="Arial MT"/>
                <a:cs typeface="Times New Roman" panose="02020603050405020304" pitchFamily="18" charset="0"/>
              </a:rPr>
              <a:t>2025</a:t>
            </a:r>
            <a:endParaRPr lang="en-IN" sz="2400" dirty="0">
              <a:solidFill>
                <a:srgbClr val="FFFF00"/>
              </a:solidFill>
              <a:effectLst/>
              <a:latin typeface="Arial MT"/>
              <a:ea typeface="Arial MT"/>
              <a:cs typeface="Times New Roman" panose="02020603050405020304" pitchFamily="18" charset="0"/>
            </a:endParaRPr>
          </a:p>
          <a:p>
            <a:pPr>
              <a:lnSpc>
                <a:spcPct val="107000"/>
              </a:lnSpc>
              <a:buNone/>
            </a:pPr>
            <a:r>
              <a:rPr lang="en-US" sz="2400" dirty="0">
                <a:solidFill>
                  <a:srgbClr val="FFFF00"/>
                </a:solidFill>
                <a:effectLst/>
                <a:latin typeface="Arial MT"/>
                <a:ea typeface="Arial MT"/>
                <a:cs typeface="Times New Roman" panose="02020603050405020304" pitchFamily="18" charset="0"/>
              </a:rPr>
              <a:t>I</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am</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extremely</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happy</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to</a:t>
            </a:r>
            <a:r>
              <a:rPr lang="en-US" sz="2400" spc="-4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note</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that</a:t>
            </a:r>
            <a:r>
              <a:rPr lang="en-US" sz="2400" spc="-3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the</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UPAROI</a:t>
            </a:r>
            <a:r>
              <a:rPr lang="en-US" sz="2400" spc="-3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society</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are</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planning</a:t>
            </a:r>
            <a:r>
              <a:rPr lang="en-US" sz="2400" spc="-3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to</a:t>
            </a:r>
            <a:r>
              <a:rPr lang="en-US" sz="2400" spc="-3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start</a:t>
            </a:r>
            <a:r>
              <a:rPr lang="en-US" sz="2400" spc="-3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publishing</a:t>
            </a:r>
            <a:r>
              <a:rPr lang="en-US" sz="2400" spc="-3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of</a:t>
            </a:r>
            <a:r>
              <a:rPr lang="en-US" sz="2400" spc="-3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an E-newsletter.</a:t>
            </a:r>
            <a:r>
              <a:rPr lang="en-US" sz="2400" spc="-1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It</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would</a:t>
            </a:r>
            <a:r>
              <a:rPr lang="en-US" sz="2400" spc="-1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be</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a:t>
            </a:r>
            <a:r>
              <a:rPr lang="en-US" sz="2400" spc="-1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pathbreaking</a:t>
            </a:r>
            <a:r>
              <a:rPr lang="en-US" sz="2400" spc="-1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step</a:t>
            </a:r>
            <a:r>
              <a:rPr lang="en-US" sz="2400" spc="-1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which</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all</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other</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state</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AROI</a:t>
            </a:r>
            <a:r>
              <a:rPr lang="en-US" sz="2400" spc="-1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societies</a:t>
            </a:r>
            <a:r>
              <a:rPr lang="en-US" sz="2400" spc="-1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are</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likely to follow and adopt. I can foresee circulation of academic, professional, literary &amp;scientific information and I</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don’t</a:t>
            </a:r>
            <a:r>
              <a:rPr lang="en-US" sz="2400" spc="-1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have any doubt that it would be useful</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to one</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and all in our</a:t>
            </a:r>
            <a:r>
              <a:rPr lang="en-US" sz="2400" spc="-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clinical oncology community. Please send the newsletter to all AROI members</a:t>
            </a:r>
            <a:endParaRPr lang="en-IN" sz="2400" dirty="0">
              <a:solidFill>
                <a:srgbClr val="FFFF00"/>
              </a:solidFill>
              <a:effectLst/>
              <a:latin typeface="Arial MT"/>
              <a:ea typeface="Arial MT"/>
              <a:cs typeface="Times New Roman" panose="02020603050405020304" pitchFamily="18" charset="0"/>
            </a:endParaRPr>
          </a:p>
          <a:p>
            <a:pPr>
              <a:spcBef>
                <a:spcPts val="790"/>
              </a:spcBef>
            </a:pPr>
            <a:r>
              <a:rPr lang="en-US" sz="2400" dirty="0">
                <a:solidFill>
                  <a:srgbClr val="FFFF00"/>
                </a:solidFill>
                <a:effectLst/>
                <a:latin typeface="Arial MT"/>
                <a:ea typeface="Arial MT"/>
                <a:cs typeface="Times New Roman" panose="02020603050405020304" pitchFamily="18" charset="0"/>
              </a:rPr>
              <a:t>I</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wish</a:t>
            </a:r>
            <a:r>
              <a:rPr lang="en-US" sz="2400" spc="-1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this</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brilliant</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step</a:t>
            </a:r>
            <a:r>
              <a:rPr lang="en-US" sz="2400" spc="-25"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all</a:t>
            </a:r>
            <a:r>
              <a:rPr lang="en-US" sz="2400" spc="-20" dirty="0">
                <a:solidFill>
                  <a:srgbClr val="FFFF00"/>
                </a:solidFill>
                <a:effectLst/>
                <a:latin typeface="Arial MT"/>
                <a:ea typeface="Arial MT"/>
                <a:cs typeface="Times New Roman" panose="02020603050405020304" pitchFamily="18" charset="0"/>
              </a:rPr>
              <a:t> </a:t>
            </a:r>
            <a:r>
              <a:rPr lang="en-US" sz="2400" dirty="0">
                <a:solidFill>
                  <a:srgbClr val="FFFF00"/>
                </a:solidFill>
                <a:effectLst/>
                <a:latin typeface="Arial MT"/>
                <a:ea typeface="Arial MT"/>
                <a:cs typeface="Times New Roman" panose="02020603050405020304" pitchFamily="18" charset="0"/>
              </a:rPr>
              <a:t>the</a:t>
            </a:r>
            <a:r>
              <a:rPr lang="en-US" sz="2400" spc="-10" dirty="0">
                <a:solidFill>
                  <a:srgbClr val="FFFF00"/>
                </a:solidFill>
                <a:effectLst/>
                <a:latin typeface="Arial MT"/>
                <a:ea typeface="Arial MT"/>
                <a:cs typeface="Times New Roman" panose="02020603050405020304" pitchFamily="18" charset="0"/>
              </a:rPr>
              <a:t> success. </a:t>
            </a:r>
          </a:p>
          <a:p>
            <a:pPr>
              <a:spcBef>
                <a:spcPts val="790"/>
              </a:spcBef>
            </a:pPr>
            <a:r>
              <a:rPr lang="en-US" sz="2400" spc="-10" dirty="0">
                <a:solidFill>
                  <a:srgbClr val="FFFF00"/>
                </a:solidFill>
                <a:effectLst/>
                <a:latin typeface="Arial MT"/>
                <a:ea typeface="Arial MT"/>
                <a:cs typeface="Times New Roman" panose="02020603050405020304" pitchFamily="18" charset="0"/>
              </a:rPr>
              <a:t>Your loving</a:t>
            </a:r>
          </a:p>
          <a:p>
            <a:pPr>
              <a:spcBef>
                <a:spcPts val="790"/>
              </a:spcBef>
            </a:pPr>
            <a:endParaRPr lang="en-US" sz="2400" spc="-10" dirty="0">
              <a:solidFill>
                <a:srgbClr val="FFFF00"/>
              </a:solidFill>
              <a:effectLst/>
              <a:latin typeface="Arial MT"/>
              <a:ea typeface="Arial MT"/>
              <a:cs typeface="Times New Roman" panose="02020603050405020304" pitchFamily="18" charset="0"/>
            </a:endParaRPr>
          </a:p>
          <a:p>
            <a:pPr>
              <a:spcBef>
                <a:spcPts val="790"/>
              </a:spcBef>
            </a:pPr>
            <a:endParaRPr lang="en-US" sz="2400" spc="-10" dirty="0">
              <a:solidFill>
                <a:srgbClr val="FFFF00"/>
              </a:solidFill>
              <a:latin typeface="Arial MT"/>
              <a:ea typeface="Arial MT"/>
              <a:cs typeface="Times New Roman" panose="02020603050405020304" pitchFamily="18" charset="0"/>
            </a:endParaRPr>
          </a:p>
          <a:p>
            <a:pPr>
              <a:spcBef>
                <a:spcPts val="790"/>
              </a:spcBef>
            </a:pPr>
            <a:r>
              <a:rPr lang="en-US" sz="2400" spc="-10" dirty="0">
                <a:solidFill>
                  <a:srgbClr val="FFFF00"/>
                </a:solidFill>
                <a:effectLst/>
                <a:latin typeface="Arial MT"/>
                <a:ea typeface="Arial MT"/>
                <a:cs typeface="Times New Roman" panose="02020603050405020304" pitchFamily="18" charset="0"/>
              </a:rPr>
              <a:t>Prof. Dr. C. S Madhu </a:t>
            </a:r>
          </a:p>
          <a:p>
            <a:pPr>
              <a:spcBef>
                <a:spcPts val="790"/>
              </a:spcBef>
            </a:pPr>
            <a:r>
              <a:rPr lang="en-US" sz="2400" spc="-10" dirty="0">
                <a:solidFill>
                  <a:srgbClr val="FFFF00"/>
                </a:solidFill>
                <a:effectLst/>
                <a:latin typeface="Arial MT"/>
                <a:ea typeface="Arial MT"/>
                <a:cs typeface="Times New Roman" panose="02020603050405020304" pitchFamily="18" charset="0"/>
              </a:rPr>
              <a:t>MD, DMRT, DNB, ACMO</a:t>
            </a:r>
          </a:p>
          <a:p>
            <a:pPr>
              <a:spcBef>
                <a:spcPts val="790"/>
              </a:spcBef>
            </a:pPr>
            <a:endParaRPr lang="en-IN" sz="2400" dirty="0">
              <a:solidFill>
                <a:srgbClr val="FFFF00"/>
              </a:solidFill>
              <a:effectLst/>
              <a:latin typeface="Arial MT"/>
              <a:ea typeface="Arial MT"/>
              <a:cs typeface="Times New Roman" panose="02020603050405020304" pitchFamily="18" charset="0"/>
            </a:endParaRPr>
          </a:p>
        </p:txBody>
      </p:sp>
      <p:pic>
        <p:nvPicPr>
          <p:cNvPr id="11" name="Picture 10">
            <a:extLst>
              <a:ext uri="{FF2B5EF4-FFF2-40B4-BE49-F238E27FC236}">
                <a16:creationId xmlns:a16="http://schemas.microsoft.com/office/drawing/2014/main" id="{F64E1536-BC93-6E86-7A76-D7FDE5E03242}"/>
              </a:ext>
            </a:extLst>
          </p:cNvPr>
          <p:cNvPicPr>
            <a:picLocks noChangeAspect="1"/>
          </p:cNvPicPr>
          <p:nvPr/>
        </p:nvPicPr>
        <p:blipFill>
          <a:blip r:embed="rId4" cstate="print"/>
          <a:stretch>
            <a:fillRect/>
          </a:stretch>
        </p:blipFill>
        <p:spPr>
          <a:xfrm>
            <a:off x="8580661" y="258162"/>
            <a:ext cx="1976624" cy="1976624"/>
          </a:xfrm>
          <a:prstGeom prst="rect">
            <a:avLst/>
          </a:prstGeom>
        </p:spPr>
      </p:pic>
      <p:pic>
        <p:nvPicPr>
          <p:cNvPr id="12" name="Picture 11">
            <a:extLst>
              <a:ext uri="{FF2B5EF4-FFF2-40B4-BE49-F238E27FC236}">
                <a16:creationId xmlns:a16="http://schemas.microsoft.com/office/drawing/2014/main" id="{AC77A8C6-11E7-79A5-AFD9-F79158864946}"/>
              </a:ext>
            </a:extLst>
          </p:cNvPr>
          <p:cNvPicPr>
            <a:picLocks noChangeAspect="1"/>
          </p:cNvPicPr>
          <p:nvPr/>
        </p:nvPicPr>
        <p:blipFill>
          <a:blip r:embed="rId5" cstate="print"/>
          <a:stretch>
            <a:fillRect/>
          </a:stretch>
        </p:blipFill>
        <p:spPr>
          <a:xfrm>
            <a:off x="6009559" y="2410767"/>
            <a:ext cx="7118828" cy="2430713"/>
          </a:xfrm>
          <a:prstGeom prst="rect">
            <a:avLst/>
          </a:prstGeom>
        </p:spPr>
      </p:pic>
      <p:sp>
        <p:nvSpPr>
          <p:cNvPr id="13" name="Rectangle 2">
            <a:extLst>
              <a:ext uri="{FF2B5EF4-FFF2-40B4-BE49-F238E27FC236}">
                <a16:creationId xmlns:a16="http://schemas.microsoft.com/office/drawing/2014/main" id="{02ACC144-A062-0D84-186E-5887F68062A5}"/>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Arial MT"/>
                <a:cs typeface="Times New Roman" panose="02020603050405020304" pitchFamily="18" charset="0"/>
              </a:rPr>
              <a:t>Your loving</a:t>
            </a:r>
            <a:endParaRPr kumimoji="0" lang="en-US" altLang="en-US" sz="12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049" name="Image 5">
            <a:extLst>
              <a:ext uri="{FF2B5EF4-FFF2-40B4-BE49-F238E27FC236}">
                <a16:creationId xmlns:a16="http://schemas.microsoft.com/office/drawing/2014/main" id="{54D545E0-EDB2-1912-9EE9-38E6B393AC9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400" y="573088"/>
            <a:ext cx="1346200" cy="22066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3">
            <a:extLst>
              <a:ext uri="{FF2B5EF4-FFF2-40B4-BE49-F238E27FC236}">
                <a16:creationId xmlns:a16="http://schemas.microsoft.com/office/drawing/2014/main" id="{9760B627-82C4-74B6-025F-CBF0F8AC5BF1}"/>
              </a:ext>
            </a:extLst>
          </p:cNvPr>
          <p:cNvSpPr>
            <a:spLocks noChangeArrowheads="1"/>
          </p:cNvSpPr>
          <p:nvPr/>
        </p:nvSpPr>
        <p:spPr bwMode="auto">
          <a:xfrm>
            <a:off x="-630238" y="457200"/>
            <a:ext cx="18288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chemeClr val="tx1"/>
                </a:solidFill>
                <a:effectLst/>
                <a:latin typeface="Arial" panose="020B0604020202020204" pitchFamily="34" charset="0"/>
                <a:ea typeface="Arial MT"/>
                <a:cs typeface="Times New Roman" panose="02020603050405020304" pitchFamily="18" charset="0"/>
              </a:rPr>
            </a:br>
            <a:r>
              <a:rPr kumimoji="0" lang="en-US" altLang="en-US" sz="1200" b="0" i="0" u="none" strike="noStrike" cap="none" normalizeH="0" baseline="0">
                <a:ln>
                  <a:noFill/>
                </a:ln>
                <a:solidFill>
                  <a:schemeClr val="tx1"/>
                </a:solidFill>
                <a:effectLst/>
                <a:latin typeface="Arial" panose="020B0604020202020204" pitchFamily="34" charset="0"/>
                <a:ea typeface="Arial MT"/>
                <a:cs typeface="Times New Roman" panose="02020603050405020304" pitchFamily="18" charset="0"/>
              </a:rPr>
              <a:t>Prof. Dr. C. S Madhu MD, DMRT, DNB, ACMO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5" name="Picture 14">
            <a:extLst>
              <a:ext uri="{FF2B5EF4-FFF2-40B4-BE49-F238E27FC236}">
                <a16:creationId xmlns:a16="http://schemas.microsoft.com/office/drawing/2014/main" id="{D7F486B5-18A3-7269-6CB1-D5E6C94F8C12}"/>
              </a:ext>
            </a:extLst>
          </p:cNvPr>
          <p:cNvPicPr>
            <a:picLocks noChangeAspect="1"/>
          </p:cNvPicPr>
          <p:nvPr/>
        </p:nvPicPr>
        <p:blipFill>
          <a:blip r:embed="rId7" cstate="print"/>
          <a:stretch>
            <a:fillRect/>
          </a:stretch>
        </p:blipFill>
        <p:spPr>
          <a:xfrm>
            <a:off x="533400" y="8572500"/>
            <a:ext cx="1352381" cy="685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p:cNvSpPr txBox="1"/>
          <p:nvPr/>
        </p:nvSpPr>
        <p:spPr>
          <a:xfrm>
            <a:off x="304800" y="1866900"/>
            <a:ext cx="17678399" cy="7640361"/>
          </a:xfrm>
          <a:prstGeom prst="rect">
            <a:avLst/>
          </a:prstGeom>
        </p:spPr>
        <p:txBody>
          <a:bodyPr wrap="square" lIns="0" tIns="0" rIns="0" bIns="0" rtlCol="0" anchor="t">
            <a:spAutoFit/>
          </a:bodyPr>
          <a:lstStyle/>
          <a:p>
            <a:pPr algn="ctr">
              <a:lnSpc>
                <a:spcPct val="107000"/>
              </a:lnSpc>
              <a:spcAft>
                <a:spcPts val="800"/>
              </a:spcAft>
              <a:buNone/>
            </a:pPr>
            <a:r>
              <a:rPr lang="en-IN" sz="2000" b="1" dirty="0">
                <a:solidFill>
                  <a:srgbClr val="FFFF00"/>
                </a:solidFill>
                <a:effectLst/>
                <a:latin typeface="Bookman Old Style" panose="02050604050505020204" pitchFamily="18" charset="0"/>
                <a:ea typeface="Aptos" panose="020B0004020202020204" pitchFamily="34" charset="0"/>
                <a:cs typeface="Times New Roman" panose="02020603050405020304" pitchFamily="18" charset="0"/>
              </a:rPr>
              <a:t>Dr. V. Srinivasan</a:t>
            </a:r>
            <a:endParaRPr lang="en-IN" sz="20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IN" sz="1800" b="1" dirty="0">
                <a:solidFill>
                  <a:srgbClr val="FFFF00"/>
                </a:solidFill>
                <a:effectLst/>
                <a:latin typeface="Bookman Old Style" panose="02050604050505020204" pitchFamily="18" charset="0"/>
                <a:ea typeface="Aptos" panose="020B0004020202020204" pitchFamily="34" charset="0"/>
                <a:cs typeface="Times New Roman" panose="02020603050405020304" pitchFamily="18" charset="0"/>
              </a:rPr>
              <a:t>M.D., F.I.P.M., F.I.C.R.O.</a:t>
            </a:r>
            <a:endParaRPr lang="en-IN" sz="1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ts val="4066"/>
              </a:lnSpc>
              <a:spcBef>
                <a:spcPct val="0"/>
              </a:spcBef>
            </a:pPr>
            <a:r>
              <a:rPr lang="en-US" dirty="0">
                <a:solidFill>
                  <a:srgbClr val="FFFF00"/>
                </a:solidFill>
                <a:latin typeface="Ledger"/>
                <a:ea typeface="Ledger"/>
                <a:cs typeface="Ledger"/>
                <a:sym typeface="Ledger"/>
              </a:rPr>
              <a:t>AROI-SECRETARY GENERAL</a:t>
            </a:r>
          </a:p>
          <a:p>
            <a:pPr algn="just">
              <a:lnSpc>
                <a:spcPts val="4066"/>
              </a:lnSpc>
              <a:spcBef>
                <a:spcPct val="0"/>
              </a:spcBef>
            </a:pPr>
            <a:r>
              <a:rPr lang="en-US" sz="2904" dirty="0">
                <a:solidFill>
                  <a:srgbClr val="FFFF00"/>
                </a:solidFill>
                <a:latin typeface="Ledger"/>
                <a:ea typeface="Ledger"/>
                <a:cs typeface="Ledger"/>
                <a:sym typeface="Ledger"/>
              </a:rPr>
              <a:t>Heartiest Congratulations on the Initiative of the E-Newsletter by UP AROI Society.</a:t>
            </a:r>
          </a:p>
          <a:p>
            <a:pPr algn="just">
              <a:lnSpc>
                <a:spcPts val="4066"/>
              </a:lnSpc>
              <a:spcBef>
                <a:spcPct val="0"/>
              </a:spcBef>
            </a:pPr>
            <a:r>
              <a:rPr lang="en-US" sz="2904" dirty="0">
                <a:solidFill>
                  <a:srgbClr val="FFFF00"/>
                </a:solidFill>
                <a:latin typeface="Ledger"/>
                <a:ea typeface="Ledger"/>
                <a:cs typeface="Ledger"/>
                <a:sym typeface="Ledger"/>
              </a:rPr>
              <a:t> It is with great pleasure that I extend my heartfelt congratulations to UP AROI Society on the launch of their E-Newsletter. This initiative is a commendable step toward enhancing communication, knowledge sharing, and professional engagement within our fraternity.</a:t>
            </a:r>
          </a:p>
          <a:p>
            <a:pPr algn="just">
              <a:lnSpc>
                <a:spcPts val="4066"/>
              </a:lnSpc>
              <a:spcBef>
                <a:spcPct val="0"/>
              </a:spcBef>
            </a:pPr>
            <a:r>
              <a:rPr lang="en-US" sz="2904" dirty="0">
                <a:solidFill>
                  <a:srgbClr val="FFFF00"/>
                </a:solidFill>
                <a:latin typeface="Ledger"/>
                <a:ea typeface="Ledger"/>
                <a:cs typeface="Ledger"/>
                <a:sym typeface="Ledger"/>
              </a:rPr>
              <a:t>Such efforts play a crucial role in keeping our members informed about the latest developments, research, and academic advancements in the field of Radiation oncology. I am confident that this platform will serve as a valuable resource for both seasoned professionals and aspiring students. I appreciate the dedication and vision of UP AROI Society in taking this initiative forward and look forward to seeing it grow and flourish. Wishing you all success in this </a:t>
            </a:r>
            <a:r>
              <a:rPr lang="en-US" sz="2904" dirty="0" err="1">
                <a:solidFill>
                  <a:srgbClr val="FFFF00"/>
                </a:solidFill>
                <a:latin typeface="Ledger"/>
                <a:ea typeface="Ledger"/>
                <a:cs typeface="Ledger"/>
                <a:sym typeface="Ledger"/>
              </a:rPr>
              <a:t>endeavour</a:t>
            </a:r>
            <a:r>
              <a:rPr lang="en-US" sz="2904" dirty="0">
                <a:solidFill>
                  <a:srgbClr val="FFFF00"/>
                </a:solidFill>
                <a:latin typeface="Ledger"/>
                <a:ea typeface="Ledger"/>
                <a:cs typeface="Ledger"/>
                <a:sym typeface="Ledger"/>
              </a:rPr>
              <a:t>!</a:t>
            </a:r>
          </a:p>
          <a:p>
            <a:pPr algn="just">
              <a:lnSpc>
                <a:spcPts val="4066"/>
              </a:lnSpc>
              <a:spcBef>
                <a:spcPct val="0"/>
              </a:spcBef>
            </a:pPr>
            <a:r>
              <a:rPr lang="en-US" sz="2904" dirty="0">
                <a:solidFill>
                  <a:srgbClr val="FFFF00"/>
                </a:solidFill>
                <a:latin typeface="Ledger"/>
                <a:ea typeface="Ledger"/>
                <a:cs typeface="Ledger"/>
                <a:sym typeface="Ledger"/>
              </a:rPr>
              <a:t>       Dr. V. Srinivasan</a:t>
            </a:r>
          </a:p>
          <a:p>
            <a:pPr algn="just">
              <a:lnSpc>
                <a:spcPts val="4066"/>
              </a:lnSpc>
              <a:spcBef>
                <a:spcPct val="0"/>
              </a:spcBef>
            </a:pPr>
            <a:r>
              <a:rPr lang="en-US" sz="2904" dirty="0">
                <a:solidFill>
                  <a:srgbClr val="FFFF00"/>
                </a:solidFill>
                <a:latin typeface="Ledger"/>
                <a:ea typeface="Ledger"/>
                <a:cs typeface="Ledger"/>
                <a:sym typeface="Ledger"/>
              </a:rPr>
              <a:t> </a:t>
            </a:r>
          </a:p>
        </p:txBody>
      </p:sp>
      <p:pic>
        <p:nvPicPr>
          <p:cNvPr id="9" name="Picture 8">
            <a:extLst>
              <a:ext uri="{FF2B5EF4-FFF2-40B4-BE49-F238E27FC236}">
                <a16:creationId xmlns:a16="http://schemas.microsoft.com/office/drawing/2014/main" id="{A4DCCA99-1696-8EF6-206C-03FBF79E8142}"/>
              </a:ext>
            </a:extLst>
          </p:cNvPr>
          <p:cNvPicPr>
            <a:picLocks noChangeAspect="1"/>
          </p:cNvPicPr>
          <p:nvPr/>
        </p:nvPicPr>
        <p:blipFill>
          <a:blip r:embed="rId4" cstate="print"/>
          <a:stretch>
            <a:fillRect/>
          </a:stretch>
        </p:blipFill>
        <p:spPr>
          <a:xfrm>
            <a:off x="8447480" y="86618"/>
            <a:ext cx="1393038" cy="1657410"/>
          </a:xfrm>
          <a:prstGeom prst="rect">
            <a:avLst/>
          </a:prstGeom>
        </p:spPr>
      </p:pic>
      <p:sp>
        <p:nvSpPr>
          <p:cNvPr id="11" name="Rectangle 3">
            <a:extLst>
              <a:ext uri="{FF2B5EF4-FFF2-40B4-BE49-F238E27FC236}">
                <a16:creationId xmlns:a16="http://schemas.microsoft.com/office/drawing/2014/main" id="{6AE9923B-DA2D-91A1-CBEC-359A75D1A08C}"/>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12" name="Picture 11">
            <a:extLst>
              <a:ext uri="{FF2B5EF4-FFF2-40B4-BE49-F238E27FC236}">
                <a16:creationId xmlns:a16="http://schemas.microsoft.com/office/drawing/2014/main" id="{08F48A63-FB78-E743-C710-39CCABD72CD4}"/>
              </a:ext>
            </a:extLst>
          </p:cNvPr>
          <p:cNvPicPr>
            <a:picLocks noChangeAspect="1"/>
          </p:cNvPicPr>
          <p:nvPr/>
        </p:nvPicPr>
        <p:blipFill>
          <a:blip r:embed="rId5" cstate="print"/>
          <a:stretch>
            <a:fillRect/>
          </a:stretch>
        </p:blipFill>
        <p:spPr>
          <a:xfrm>
            <a:off x="1143000" y="9159779"/>
            <a:ext cx="2618287" cy="6319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43A2CA8-482D-1573-5835-D4364C80F86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0ABDA69-B023-A1D2-AA7F-F442652C67BB}"/>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9F794052-7B15-B65B-ABC7-B9A473D3DCEF}"/>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9186B843-7FC6-EE14-A0E9-AC75074BC58A}"/>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C43D4717-4FDC-9F0E-BC0D-5FB6E0DD82EF}"/>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58DEE16E-D7D8-BD4A-17D3-E110855BCA68}"/>
              </a:ext>
            </a:extLst>
          </p:cNvPr>
          <p:cNvSpPr txBox="1"/>
          <p:nvPr/>
        </p:nvSpPr>
        <p:spPr>
          <a:xfrm>
            <a:off x="304800" y="1866900"/>
            <a:ext cx="17678399" cy="8612679"/>
          </a:xfrm>
          <a:prstGeom prst="rect">
            <a:avLst/>
          </a:prstGeom>
        </p:spPr>
        <p:txBody>
          <a:bodyPr wrap="square" lIns="0" tIns="0" rIns="0" bIns="0" rtlCol="0" anchor="t">
            <a:spAutoFit/>
          </a:bodyPr>
          <a:lstStyle/>
          <a:p>
            <a:pPr algn="ctr">
              <a:lnSpc>
                <a:spcPct val="107000"/>
              </a:lnSpc>
              <a:spcAft>
                <a:spcPts val="800"/>
              </a:spcAft>
              <a:buNone/>
            </a:pPr>
            <a:r>
              <a:rPr lang="en-IN" sz="2400" b="1" dirty="0">
                <a:solidFill>
                  <a:srgbClr val="FFFF00"/>
                </a:solidFill>
                <a:effectLst/>
                <a:latin typeface="Calibri" panose="020F0502020204030204" pitchFamily="34" charset="0"/>
                <a:ea typeface="Aptos" panose="020B0004020202020204" pitchFamily="34" charset="0"/>
                <a:cs typeface="Times New Roman" panose="02020603050405020304" pitchFamily="18" charset="0"/>
              </a:rPr>
              <a:t>Dr. Vikas Jagtap</a:t>
            </a:r>
            <a:endParaRPr lang="en-IN"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400" b="1" dirty="0">
                <a:solidFill>
                  <a:srgbClr val="FFFF00"/>
                </a:solidFill>
                <a:effectLst/>
                <a:latin typeface="Calibri" panose="020F0502020204030204" pitchFamily="34" charset="0"/>
                <a:ea typeface="Aptos" panose="020B0004020202020204" pitchFamily="34" charset="0"/>
                <a:cs typeface="Times New Roman" panose="02020603050405020304" pitchFamily="18" charset="0"/>
              </a:rPr>
              <a:t>Vice President (Jr). - AROI</a:t>
            </a:r>
            <a:endParaRPr lang="en-IN"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400" b="1" dirty="0">
                <a:solidFill>
                  <a:srgbClr val="FFFF00"/>
                </a:solidFill>
                <a:effectLst/>
                <a:latin typeface="Calibri" panose="020F0502020204030204" pitchFamily="34" charset="0"/>
                <a:ea typeface="Aptos" panose="020B0004020202020204" pitchFamily="34" charset="0"/>
                <a:cs typeface="Times New Roman" panose="02020603050405020304" pitchFamily="18" charset="0"/>
              </a:rPr>
              <a:t>Additional Professor &amp; </a:t>
            </a:r>
            <a:r>
              <a:rPr lang="en-IN" sz="2400" b="1" dirty="0" err="1">
                <a:solidFill>
                  <a:srgbClr val="FFFF00"/>
                </a:solidFill>
                <a:effectLst/>
                <a:latin typeface="Calibri" panose="020F0502020204030204" pitchFamily="34" charset="0"/>
                <a:ea typeface="Aptos" panose="020B0004020202020204" pitchFamily="34" charset="0"/>
                <a:cs typeface="Times New Roman" panose="02020603050405020304" pitchFamily="18" charset="0"/>
              </a:rPr>
              <a:t>HoD</a:t>
            </a:r>
            <a:endParaRPr lang="en-IN"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spcAft>
                <a:spcPts val="1275"/>
              </a:spcAft>
            </a:pPr>
            <a:r>
              <a:rPr lang="en-US" sz="2400" b="1" dirty="0">
                <a:solidFill>
                  <a:srgbClr val="FFFF00"/>
                </a:solidFill>
                <a:effectLst/>
                <a:latin typeface="Calibri" panose="020F0502020204030204" pitchFamily="34" charset="0"/>
                <a:ea typeface="Times New Roman" panose="02020603050405020304" pitchFamily="18" charset="0"/>
              </a:rPr>
              <a:t>NEIGRIHMS, Shillong</a:t>
            </a:r>
            <a:endParaRPr lang="en-IN" sz="2400" dirty="0">
              <a:solidFill>
                <a:srgbClr val="FFFF00"/>
              </a:solidFill>
              <a:effectLst/>
              <a:latin typeface="Times New Roman" panose="02020603050405020304" pitchFamily="18" charset="0"/>
              <a:ea typeface="Times New Roman" panose="02020603050405020304" pitchFamily="18" charset="0"/>
            </a:endParaRPr>
          </a:p>
          <a:p>
            <a:pPr algn="just">
              <a:spcAft>
                <a:spcPts val="1275"/>
              </a:spcAft>
              <a:buNone/>
            </a:pPr>
            <a:r>
              <a:rPr lang="en-US" sz="2800" dirty="0">
                <a:solidFill>
                  <a:srgbClr val="FFFF00"/>
                </a:solidFill>
                <a:effectLst/>
                <a:latin typeface="Calibri" panose="020F0502020204030204" pitchFamily="34" charset="0"/>
                <a:ea typeface="Times New Roman" panose="02020603050405020304" pitchFamily="18" charset="0"/>
              </a:rPr>
              <a:t>It gives me immense pleasure to congratulate the UP AROI team for the successful launch of its first E Newsletter. The newsletter is a reflection of activities of any association and in its true sense it reflects the mind &amp; soul of its members who had worked relentlessly to make the association a successful organization. I am sure that the newsletter will be </a:t>
            </a:r>
            <a:r>
              <a:rPr lang="en-US" sz="2800" dirty="0" err="1">
                <a:solidFill>
                  <a:srgbClr val="FFFF00"/>
                </a:solidFill>
                <a:effectLst/>
                <a:latin typeface="Calibri" panose="020F0502020204030204" pitchFamily="34" charset="0"/>
                <a:ea typeface="Times New Roman" panose="02020603050405020304" pitchFamily="18" charset="0"/>
              </a:rPr>
              <a:t>personalised</a:t>
            </a:r>
            <a:r>
              <a:rPr lang="en-US" sz="2800" dirty="0">
                <a:solidFill>
                  <a:srgbClr val="FFFF00"/>
                </a:solidFill>
                <a:effectLst/>
                <a:latin typeface="Calibri" panose="020F0502020204030204" pitchFamily="34" charset="0"/>
                <a:ea typeface="Times New Roman" panose="02020603050405020304" pitchFamily="18" charset="0"/>
              </a:rPr>
              <a:t> to the needs of UP AROI members. The readers will be happy to get information about the activities of association and the academic contents will make them more learned in the field of oncology. I wish continued collaboration and engagement of the UP AROI members through the newsletter with a focus to create more value for our members, enhance their experience, increase member satisfaction, attract new members, and collaborate with national association to increase awareness. I expect post graduate trainee engagement in making the newsletter successful to improve the overall standards of post-graduate teaching, clinical practice, and adequate growth of this discipline as per the motto of AROI. </a:t>
            </a:r>
            <a:endParaRPr lang="en-IN" sz="2800" dirty="0">
              <a:solidFill>
                <a:srgbClr val="FFFF00"/>
              </a:solidFill>
              <a:effectLst/>
              <a:latin typeface="Times New Roman" panose="02020603050405020304" pitchFamily="18" charset="0"/>
              <a:ea typeface="Times New Roman" panose="02020603050405020304" pitchFamily="18" charset="0"/>
            </a:endParaRPr>
          </a:p>
          <a:p>
            <a:pPr algn="just">
              <a:spcAft>
                <a:spcPts val="1275"/>
              </a:spcAft>
              <a:buNone/>
            </a:pPr>
            <a:r>
              <a:rPr lang="en-US" sz="2800" dirty="0">
                <a:solidFill>
                  <a:srgbClr val="FFFF00"/>
                </a:solidFill>
                <a:effectLst/>
                <a:latin typeface="Calibri" panose="020F0502020204030204" pitchFamily="34" charset="0"/>
                <a:ea typeface="Times New Roman" panose="02020603050405020304" pitchFamily="18" charset="0"/>
              </a:rPr>
              <a:t>Once again, I sincerely admire the motivation and enthusiasm of the UP AROI team and wish for a long-term legacy in future.</a:t>
            </a:r>
            <a:endParaRPr lang="en-IN" sz="2800" dirty="0">
              <a:solidFill>
                <a:srgbClr val="FFFF00"/>
              </a:solidFill>
              <a:effectLst/>
              <a:latin typeface="Times New Roman" panose="02020603050405020304" pitchFamily="18" charset="0"/>
              <a:ea typeface="Times New Roman" panose="02020603050405020304" pitchFamily="18" charset="0"/>
            </a:endParaRPr>
          </a:p>
          <a:p>
            <a:pPr algn="just">
              <a:spcAft>
                <a:spcPts val="1275"/>
              </a:spcAft>
            </a:pPr>
            <a:r>
              <a:rPr lang="en-US" sz="2800" dirty="0">
                <a:solidFill>
                  <a:srgbClr val="FFFF00"/>
                </a:solidFill>
                <a:effectLst/>
                <a:latin typeface="Calibri" panose="020F0502020204030204" pitchFamily="34" charset="0"/>
                <a:ea typeface="Times New Roman" panose="02020603050405020304" pitchFamily="18" charset="0"/>
              </a:rPr>
              <a:t>Best wishes…</a:t>
            </a:r>
            <a:endParaRPr lang="en-IN" sz="2800" dirty="0">
              <a:solidFill>
                <a:srgbClr val="FFFF00"/>
              </a:solidFill>
              <a:effectLst/>
              <a:latin typeface="Times New Roman" panose="02020603050405020304" pitchFamily="18" charset="0"/>
              <a:ea typeface="Times New Roman" panose="02020603050405020304" pitchFamily="18" charset="0"/>
            </a:endParaRPr>
          </a:p>
          <a:p>
            <a:pPr algn="just">
              <a:lnSpc>
                <a:spcPts val="4066"/>
              </a:lnSpc>
              <a:spcBef>
                <a:spcPct val="0"/>
              </a:spcBef>
            </a:pPr>
            <a:r>
              <a:rPr lang="en-US" sz="2400" dirty="0">
                <a:solidFill>
                  <a:srgbClr val="FFFF00"/>
                </a:solidFill>
                <a:latin typeface="Ledger"/>
                <a:ea typeface="Ledger"/>
                <a:cs typeface="Ledger"/>
                <a:sym typeface="Ledger"/>
              </a:rPr>
              <a:t> </a:t>
            </a:r>
          </a:p>
        </p:txBody>
      </p:sp>
      <p:sp>
        <p:nvSpPr>
          <p:cNvPr id="11" name="Rectangle 3">
            <a:extLst>
              <a:ext uri="{FF2B5EF4-FFF2-40B4-BE49-F238E27FC236}">
                <a16:creationId xmlns:a16="http://schemas.microsoft.com/office/drawing/2014/main" id="{FFC5531B-3532-4921-1403-1F9DA44A857D}"/>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4098" name="Picture 1">
            <a:extLst>
              <a:ext uri="{FF2B5EF4-FFF2-40B4-BE49-F238E27FC236}">
                <a16:creationId xmlns:a16="http://schemas.microsoft.com/office/drawing/2014/main" id="{4A14644F-9A62-C3A4-2B10-9D84C85412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316" r="3040" b="4153"/>
          <a:stretch>
            <a:fillRect/>
          </a:stretch>
        </p:blipFill>
        <p:spPr bwMode="auto">
          <a:xfrm>
            <a:off x="8324551" y="84623"/>
            <a:ext cx="1638896" cy="179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501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9527045-D66A-6E9E-5DE2-D9B0806F48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0D36241-0C3B-446A-1424-0BDF6C9DD60E}"/>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707E1AE2-2C26-3EF7-CB50-385E8074633E}"/>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26A6EB21-70B1-40B6-03E4-C59AC6DB647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4E1451F7-6817-47B6-7515-2DF9CD1C65A0}"/>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EA442607-E7AD-E388-6CFB-4E547AA4D5E1}"/>
              </a:ext>
            </a:extLst>
          </p:cNvPr>
          <p:cNvSpPr txBox="1"/>
          <p:nvPr/>
        </p:nvSpPr>
        <p:spPr>
          <a:xfrm>
            <a:off x="304800" y="1866900"/>
            <a:ext cx="17678399" cy="7054432"/>
          </a:xfrm>
          <a:prstGeom prst="rect">
            <a:avLst/>
          </a:prstGeom>
        </p:spPr>
        <p:txBody>
          <a:bodyPr wrap="square" lIns="0" tIns="0" rIns="0" bIns="0" rtlCol="0" anchor="t">
            <a:spAutoFit/>
          </a:bodyPr>
          <a:lstStyle/>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Dr Gautam Kumar Sharan</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Vice Chairman ICRO</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Medical Officer ‘G’</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HOD, Radiation Oncology,</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Homi Bhabha Cancer Hospital &amp; </a:t>
            </a:r>
            <a:r>
              <a:rPr lang="en-IN" sz="2800" b="1" dirty="0" err="1">
                <a:solidFill>
                  <a:srgbClr val="FFFF00"/>
                </a:solidFill>
                <a:effectLst/>
                <a:latin typeface="Aptos" panose="020B0004020202020204" pitchFamily="34" charset="0"/>
                <a:ea typeface="Aptos" panose="020B0004020202020204" pitchFamily="34" charset="0"/>
                <a:cs typeface="Times New Roman" panose="02020603050405020304" pitchFamily="18" charset="0"/>
              </a:rPr>
              <a:t>Reserach</a:t>
            </a: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Centre, Muzaffarpur</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 unit of Tata Memorial Centre, Mumbai</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 take this opportunity to Congratulate the Office bearers and members of UP chapter of AROI, on the successful compilation of state chapter newsletter!</a:t>
            </a:r>
          </a:p>
          <a:p>
            <a:pPr>
              <a:lnSpc>
                <a:spcPct val="107000"/>
              </a:lnSpc>
              <a:spcAft>
                <a:spcPts val="800"/>
              </a:spcAft>
              <a:buNone/>
            </a:pPr>
            <a:r>
              <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The hard work and dedication have truly paid off, and it's exciting to see UP-AROI’s vision coming to life.</a:t>
            </a:r>
          </a:p>
          <a:p>
            <a:pPr>
              <a:lnSpc>
                <a:spcPct val="107000"/>
              </a:lnSpc>
              <a:spcAft>
                <a:spcPts val="800"/>
              </a:spcAft>
              <a:buNone/>
            </a:pPr>
            <a:r>
              <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It is great to get to know various academic sessions held in the state and an academic delight to read the very engaging articles included in the newsletter.</a:t>
            </a:r>
          </a:p>
          <a:p>
            <a:pPr>
              <a:lnSpc>
                <a:spcPct val="107000"/>
              </a:lnSpc>
              <a:spcAft>
                <a:spcPts val="800"/>
              </a:spcAft>
            </a:pPr>
            <a:r>
              <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Wishing you continued success as you share your valuable content with the colleagues!</a:t>
            </a:r>
          </a:p>
          <a:p>
            <a:pPr algn="just">
              <a:lnSpc>
                <a:spcPts val="4066"/>
              </a:lnSpc>
              <a:spcBef>
                <a:spcPct val="0"/>
              </a:spcBef>
            </a:pPr>
            <a:r>
              <a:rPr lang="en-US" sz="2800" dirty="0">
                <a:solidFill>
                  <a:srgbClr val="FFFF00"/>
                </a:solidFill>
                <a:latin typeface="Ledger"/>
                <a:ea typeface="Ledger"/>
                <a:cs typeface="Ledger"/>
                <a:sym typeface="Ledger"/>
              </a:rPr>
              <a:t> </a:t>
            </a:r>
          </a:p>
        </p:txBody>
      </p:sp>
      <p:sp>
        <p:nvSpPr>
          <p:cNvPr id="11" name="Rectangle 3">
            <a:extLst>
              <a:ext uri="{FF2B5EF4-FFF2-40B4-BE49-F238E27FC236}">
                <a16:creationId xmlns:a16="http://schemas.microsoft.com/office/drawing/2014/main" id="{FA3A7289-151F-05A1-4594-E6F897443607}"/>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5122" name="Picture 1" descr="G:\UPAROI Ofiice\E-Newsletter\G K Sharan.jpeg">
            <a:extLst>
              <a:ext uri="{FF2B5EF4-FFF2-40B4-BE49-F238E27FC236}">
                <a16:creationId xmlns:a16="http://schemas.microsoft.com/office/drawing/2014/main" id="{F6A09640-78A9-11D8-EDF1-4EB1AA8C835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8237" y="80963"/>
            <a:ext cx="1711523"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743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A25122A-9F8D-39AC-C857-B1B6132581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0A82D0-80CA-6AA8-1DCE-23B42AD78B9E}"/>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38083D60-B1A0-D357-E6F7-CB0B0680585D}"/>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12940DE0-A49B-A97D-583F-DABFD807D32A}"/>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7439833D-99A6-A38C-537B-08DA7623D6A2}"/>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6BEB1F73-B8F8-65F7-7CD1-4D79B1BC9E3E}"/>
              </a:ext>
            </a:extLst>
          </p:cNvPr>
          <p:cNvSpPr txBox="1"/>
          <p:nvPr/>
        </p:nvSpPr>
        <p:spPr>
          <a:xfrm>
            <a:off x="304800" y="1866900"/>
            <a:ext cx="17678399" cy="6951839"/>
          </a:xfrm>
          <a:prstGeom prst="rect">
            <a:avLst/>
          </a:prstGeom>
        </p:spPr>
        <p:txBody>
          <a:bodyPr wrap="square" lIns="0" tIns="0" rIns="0" bIns="0" rtlCol="0" anchor="t">
            <a:spAutoFit/>
          </a:bodyPr>
          <a:lstStyle/>
          <a:p>
            <a:pPr algn="ctr">
              <a:lnSpc>
                <a:spcPct val="107000"/>
              </a:lnSpc>
              <a:spcAft>
                <a:spcPts val="800"/>
              </a:spcAft>
              <a:buNone/>
            </a:pPr>
            <a:r>
              <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Dr Pooja Nandwani Patel</a:t>
            </a:r>
          </a:p>
          <a:p>
            <a:pPr algn="ctr">
              <a:lnSpc>
                <a:spcPct val="107000"/>
              </a:lnSpc>
              <a:spcAft>
                <a:spcPts val="800"/>
              </a:spcAft>
              <a:buNone/>
            </a:pPr>
            <a:r>
              <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ICRO Secretary</a:t>
            </a:r>
          </a:p>
          <a:p>
            <a:pPr algn="ctr">
              <a:lnSpc>
                <a:spcPct val="107000"/>
              </a:lnSpc>
              <a:spcAft>
                <a:spcPts val="800"/>
              </a:spcAft>
              <a:buNone/>
            </a:pPr>
            <a:r>
              <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Director - Radiation Oncology</a:t>
            </a:r>
          </a:p>
          <a:p>
            <a:pPr algn="ctr">
              <a:lnSpc>
                <a:spcPct val="107000"/>
              </a:lnSpc>
              <a:spcAft>
                <a:spcPts val="800"/>
              </a:spcAft>
              <a:buNone/>
            </a:pPr>
            <a:r>
              <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Sterling Hospitals, Ahmedabad</a:t>
            </a:r>
          </a:p>
          <a:p>
            <a:pPr algn="ctr">
              <a:lnSpc>
                <a:spcPct val="107000"/>
              </a:lnSpc>
              <a:spcAft>
                <a:spcPts val="800"/>
              </a:spcAft>
              <a:buNone/>
            </a:pPr>
            <a:endPar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 am happy to hear that AROI UP Chapter have started their own newsletter and this initiative will be a great welcoming step for networking, sharing knowledge and information amongst colleagues. I congratulate the office bearers and extend my best wishes to UP AROI for this initiative and looking forward to interesting updates from them regularly.</a:t>
            </a:r>
          </a:p>
          <a:p>
            <a:pPr>
              <a:lnSpc>
                <a:spcPct val="107000"/>
              </a:lnSpc>
              <a:spcAft>
                <a:spcPts val="800"/>
              </a:spcAft>
              <a:buNone/>
            </a:pPr>
            <a:endPar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US" sz="2800" b="1">
                <a:solidFill>
                  <a:srgbClr val="FFFF00"/>
                </a:solidFill>
                <a:effectLst/>
                <a:latin typeface="Aptos" panose="020B0004020202020204" pitchFamily="34" charset="0"/>
                <a:ea typeface="Aptos" panose="020B0004020202020204" pitchFamily="34" charset="0"/>
                <a:cs typeface="Times New Roman" panose="02020603050405020304" pitchFamily="18" charset="0"/>
              </a:rPr>
              <a:t>Best wishes</a:t>
            </a:r>
          </a:p>
          <a:p>
            <a:pPr>
              <a:lnSpc>
                <a:spcPct val="107000"/>
              </a:lnSpc>
              <a:spcAft>
                <a:spcPts val="800"/>
              </a:spcAft>
              <a:buNone/>
            </a:pPr>
            <a:r>
              <a:rPr lang="en-US" sz="2800" b="1">
                <a:solidFill>
                  <a:srgbClr val="FFFF00"/>
                </a:solidFill>
                <a:effectLst/>
                <a:latin typeface="Aptos" panose="020B0004020202020204" pitchFamily="34" charset="0"/>
                <a:ea typeface="Aptos" panose="020B0004020202020204" pitchFamily="34" charset="0"/>
                <a:cs typeface="Times New Roman" panose="02020603050405020304" pitchFamily="18" charset="0"/>
              </a:rPr>
              <a:t>Pooja</a:t>
            </a:r>
            <a:endPar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ts val="4066"/>
              </a:lnSpc>
              <a:spcBef>
                <a:spcPct val="0"/>
              </a:spcBef>
            </a:pPr>
            <a:r>
              <a:rPr lang="en-US" sz="2800" dirty="0">
                <a:solidFill>
                  <a:srgbClr val="FFFF00"/>
                </a:solidFill>
                <a:latin typeface="Ledger"/>
                <a:ea typeface="Ledger"/>
                <a:cs typeface="Ledger"/>
                <a:sym typeface="Ledger"/>
              </a:rPr>
              <a:t> </a:t>
            </a:r>
          </a:p>
        </p:txBody>
      </p:sp>
      <p:sp>
        <p:nvSpPr>
          <p:cNvPr id="11" name="Rectangle 3">
            <a:extLst>
              <a:ext uri="{FF2B5EF4-FFF2-40B4-BE49-F238E27FC236}">
                <a16:creationId xmlns:a16="http://schemas.microsoft.com/office/drawing/2014/main" id="{5FE1925A-BD89-D3B8-805A-C932EC8DFAEF}"/>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6146" name="Picture 2">
            <a:extLst>
              <a:ext uri="{FF2B5EF4-FFF2-40B4-BE49-F238E27FC236}">
                <a16:creationId xmlns:a16="http://schemas.microsoft.com/office/drawing/2014/main" id="{ABC6101D-9E81-DF37-845E-B3032C4C2457}"/>
              </a:ext>
            </a:extLst>
          </p:cNvPr>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8036320" y="244974"/>
            <a:ext cx="2215358" cy="147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868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0F63394-806A-2BCC-490B-F17D5C7D2B7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187B76-163D-F4C7-1E87-A943132FD1F4}"/>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90084-3A95-7668-7AE8-283E48FB92DB}"/>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33399AED-9415-0028-1C52-836FD7BA8E18}"/>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6" name="Freeform 6">
            <a:extLst>
              <a:ext uri="{FF2B5EF4-FFF2-40B4-BE49-F238E27FC236}">
                <a16:creationId xmlns:a16="http://schemas.microsoft.com/office/drawing/2014/main" id="{3E0D70D9-677E-AEF3-09A0-3FFF526033F9}"/>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7" name="TextBox 7">
            <a:extLst>
              <a:ext uri="{FF2B5EF4-FFF2-40B4-BE49-F238E27FC236}">
                <a16:creationId xmlns:a16="http://schemas.microsoft.com/office/drawing/2014/main" id="{EB50A3C7-51D6-F6A8-3FFC-A91CE473CB7C}"/>
              </a:ext>
            </a:extLst>
          </p:cNvPr>
          <p:cNvSpPr txBox="1"/>
          <p:nvPr/>
        </p:nvSpPr>
        <p:spPr>
          <a:xfrm>
            <a:off x="4784485" y="1937438"/>
            <a:ext cx="8719027" cy="2436436"/>
          </a:xfrm>
          <a:prstGeom prst="rect">
            <a:avLst/>
          </a:prstGeom>
        </p:spPr>
        <p:txBody>
          <a:bodyPr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0" b="0" i="0" u="none" strike="noStrike" kern="1200" cap="none" spc="0" normalizeH="0" baseline="0" noProof="0" dirty="0">
                <a:ln>
                  <a:noFill/>
                </a:ln>
                <a:solidFill>
                  <a:srgbClr val="FFFF00"/>
                </a:solidFill>
                <a:effectLst/>
                <a:uLnTx/>
                <a:uFillTx/>
                <a:latin typeface="Calibri"/>
                <a:ea typeface="+mn-ea"/>
                <a:cs typeface="+mn-cs"/>
              </a:rPr>
              <a:t>Messages</a:t>
            </a:r>
            <a:endParaRPr kumimoji="0" lang="en-US" sz="80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ts val="10296"/>
              </a:lnSpc>
              <a:spcBef>
                <a:spcPct val="0"/>
              </a:spcBef>
              <a:spcAft>
                <a:spcPts val="0"/>
              </a:spcAft>
              <a:buClrTx/>
              <a:buSzTx/>
              <a:buFontTx/>
              <a:buNone/>
              <a:tabLst/>
              <a:defRPr/>
            </a:pPr>
            <a:r>
              <a:rPr kumimoji="0" lang="en-US" sz="7354" b="0" i="0" u="none" strike="noStrike" kern="1200" cap="none" spc="0" normalizeH="0" baseline="0" noProof="0" dirty="0">
                <a:ln>
                  <a:noFill/>
                </a:ln>
                <a:solidFill>
                  <a:srgbClr val="FFFF00"/>
                </a:solidFill>
                <a:effectLst/>
                <a:uLnTx/>
                <a:uFillTx/>
                <a:latin typeface="March"/>
                <a:ea typeface="March"/>
                <a:cs typeface="March"/>
                <a:sym typeface="March"/>
              </a:rPr>
              <a:t> </a:t>
            </a:r>
          </a:p>
        </p:txBody>
      </p:sp>
      <p:pic>
        <p:nvPicPr>
          <p:cNvPr id="1027" name="Picture 3">
            <a:extLst>
              <a:ext uri="{FF2B5EF4-FFF2-40B4-BE49-F238E27FC236}">
                <a16:creationId xmlns:a16="http://schemas.microsoft.com/office/drawing/2014/main" id="{DA2CA97C-8B03-978A-03D9-9B1BBCB9266E}"/>
              </a:ext>
            </a:extLst>
          </p:cNvPr>
          <p:cNvPicPr>
            <a:picLocks noChangeAspect="1" noChangeArrowheads="1"/>
          </p:cNvPicPr>
          <p:nvPr/>
        </p:nvPicPr>
        <p:blipFill>
          <a:blip r:embed="rId4" cstate="print"/>
          <a:srcRect/>
          <a:stretch>
            <a:fillRect/>
          </a:stretch>
        </p:blipFill>
        <p:spPr bwMode="auto">
          <a:xfrm>
            <a:off x="7944641" y="3435341"/>
            <a:ext cx="2398713" cy="1841500"/>
          </a:xfrm>
          <a:prstGeom prst="rect">
            <a:avLst/>
          </a:prstGeom>
          <a:noFill/>
          <a:ln w="9525">
            <a:noFill/>
            <a:miter lim="800000"/>
            <a:headEnd/>
            <a:tailEnd/>
          </a:ln>
        </p:spPr>
      </p:pic>
      <p:sp>
        <p:nvSpPr>
          <p:cNvPr id="1028" name="Rectangle 4">
            <a:extLst>
              <a:ext uri="{FF2B5EF4-FFF2-40B4-BE49-F238E27FC236}">
                <a16:creationId xmlns:a16="http://schemas.microsoft.com/office/drawing/2014/main" id="{3991DF1A-A246-0A61-F029-243797861DFB}"/>
              </a:ext>
            </a:extLst>
          </p:cNvPr>
          <p:cNvSpPr>
            <a:spLocks noChangeArrowheads="1"/>
          </p:cNvSpPr>
          <p:nvPr/>
        </p:nvSpPr>
        <p:spPr bwMode="auto">
          <a:xfrm>
            <a:off x="6733249" y="6169996"/>
            <a:ext cx="5000664"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6000" b="0" i="0" u="none" strike="noStrike" kern="1200" cap="none" spc="0" normalizeH="0" baseline="0" noProof="0" dirty="0">
                <a:ln>
                  <a:noFill/>
                </a:ln>
                <a:solidFill>
                  <a:srgbClr val="FFFF00"/>
                </a:solidFill>
                <a:effectLst/>
                <a:uLnTx/>
                <a:uFillTx/>
                <a:latin typeface="Calibri"/>
                <a:ea typeface="+mn-ea"/>
                <a:cs typeface="+mn-cs"/>
              </a:rPr>
              <a:t>Office Bearers</a:t>
            </a:r>
            <a:endParaRPr kumimoji="0" lang="en-US" sz="60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6000" b="0" i="0" u="none" strike="noStrike" kern="1200" cap="none" spc="0" normalizeH="0" baseline="0" noProof="0" dirty="0">
                <a:ln>
                  <a:noFill/>
                </a:ln>
                <a:solidFill>
                  <a:srgbClr val="FFFF00"/>
                </a:solidFill>
                <a:effectLst/>
                <a:uLnTx/>
                <a:uFillTx/>
                <a:latin typeface="Calibri"/>
                <a:ea typeface="+mn-ea"/>
                <a:cs typeface="+mn-cs"/>
              </a:rPr>
              <a:t>UPAROI Society</a:t>
            </a:r>
            <a:endParaRPr kumimoji="0" lang="en-US" sz="4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186882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505865C-FDA0-968D-B9B6-4AC08CBF12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2FCD396-25EF-0C18-72AC-2379CD41F8A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80FEB38F-1917-8AB1-55EF-F441DBD157C8}"/>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E91E68B6-2DA4-0C8E-466E-4F5D4CAE4222}"/>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1551E871-B82F-A525-082F-DC094CD197A7}"/>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804B0B8C-E79C-99C5-052B-10B8FB1B2E29}"/>
              </a:ext>
            </a:extLst>
          </p:cNvPr>
          <p:cNvSpPr txBox="1"/>
          <p:nvPr/>
        </p:nvSpPr>
        <p:spPr>
          <a:xfrm>
            <a:off x="304800" y="1866900"/>
            <a:ext cx="17678399" cy="6849247"/>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Pavan Kumar</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(President UPAROI)</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Professor, Department of Radiation Oncology &amp; Head Quality Assurance</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Shri Ram Murti Smarak Institute of Medical Sciences Bareilly, Uttar Pradesh</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It is my immense pleasure to announce that we are starting our E- Newsletter of UPAROI society. This newsletter will keep us updated of the work done in our fraternity. It will also keep all the faculties and residents updated regarding the events going to be held in our state under the aegis of Association of Radiation Oncologist of UPAROI Society. It will be the great academic and informative platform to share our scientific work and events. </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wish our UPAROI society best of luck for this endeavor.</a:t>
            </a:r>
          </a:p>
          <a:p>
            <a:pPr marL="0" marR="0" lvl="0" indent="0" algn="just" defTabSz="914400" rtl="0" eaLnBrk="1" fontAlgn="auto" latinLnBrk="0" hangingPunct="1">
              <a:lnSpc>
                <a:spcPts val="4066"/>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FFFF00"/>
              </a:solidFill>
              <a:effectLst/>
              <a:uLnTx/>
              <a:uFillTx/>
              <a:latin typeface="Ledger"/>
              <a:ea typeface="Ledger"/>
              <a:cs typeface="Ledger"/>
              <a:sym typeface="Ledger"/>
            </a:endParaRPr>
          </a:p>
        </p:txBody>
      </p:sp>
      <p:sp>
        <p:nvSpPr>
          <p:cNvPr id="11" name="Rectangle 3">
            <a:extLst>
              <a:ext uri="{FF2B5EF4-FFF2-40B4-BE49-F238E27FC236}">
                <a16:creationId xmlns:a16="http://schemas.microsoft.com/office/drawing/2014/main" id="{B0A0935A-596A-ED6E-3602-FE26727C0313}"/>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7170" name="Image 7" descr="C:\Users\DELL\Desktop\IMG-20230721-WA0029.jpg">
            <a:extLst>
              <a:ext uri="{FF2B5EF4-FFF2-40B4-BE49-F238E27FC236}">
                <a16:creationId xmlns:a16="http://schemas.microsoft.com/office/drawing/2014/main" id="{36512977-D869-0B33-3A3C-77567D8BDC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4127" y="190500"/>
            <a:ext cx="169974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201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C46562F-D405-640A-B599-F5113FC16A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27BBF0B-7DA4-5184-7642-9135BC6C500F}"/>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4CFF8A5B-4C3E-4DB6-5804-BCF97132428A}"/>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13E18BB-1245-623B-8FC7-DA5784FE2186}"/>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24D4B0DC-0E79-F000-214D-FEA51937E1F1}"/>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592C5F9D-E241-71C5-27D3-08CD6E66ED52}"/>
              </a:ext>
            </a:extLst>
          </p:cNvPr>
          <p:cNvSpPr txBox="1"/>
          <p:nvPr/>
        </p:nvSpPr>
        <p:spPr>
          <a:xfrm>
            <a:off x="304800" y="1866900"/>
            <a:ext cx="17678399" cy="8086766"/>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From The Desk of General Secretary, UPAROI Society </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Zero </a:t>
            </a: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Edition of the E-Newsletter</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Md Shadab Alam</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Department of Radiation Oncology, JNMC, AMU, Aligarh</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Dear Members of the UPAROI Society,</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With great enthusiasm, we extend our heartfelt wishes as we launch the first edition of the UPAROI Society Newsletter! This marks the beginning of a new journey—one where ideas, achievements, and aspirations come together to inspire and unite us.</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May this newsletter serve as a platform for knowledge, collaboration, and progress, fostering a stronger and more connected community. Wishing the team behind this initiative great success in making it informative and impactful!</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Best regards,</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Md Shadab Alam</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General Secretary</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UPAROI Society</a:t>
            </a:r>
          </a:p>
          <a:p>
            <a:pPr marL="0" marR="0" lvl="0" indent="0" algn="just" defTabSz="914400" rtl="0" eaLnBrk="1" fontAlgn="auto" latinLnBrk="0" hangingPunct="1">
              <a:lnSpc>
                <a:spcPts val="4066"/>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FFFF00"/>
              </a:solidFill>
              <a:effectLst/>
              <a:uLnTx/>
              <a:uFillTx/>
              <a:latin typeface="Ledger"/>
              <a:ea typeface="Ledger"/>
              <a:cs typeface="Ledger"/>
              <a:sym typeface="Ledger"/>
            </a:endParaRPr>
          </a:p>
        </p:txBody>
      </p:sp>
      <p:sp>
        <p:nvSpPr>
          <p:cNvPr id="11" name="Rectangle 3">
            <a:extLst>
              <a:ext uri="{FF2B5EF4-FFF2-40B4-BE49-F238E27FC236}">
                <a16:creationId xmlns:a16="http://schemas.microsoft.com/office/drawing/2014/main" id="{74E3A03A-09AE-A8C8-AAA7-48DAE8BAF9B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8194" name="Picture 2">
            <a:extLst>
              <a:ext uri="{FF2B5EF4-FFF2-40B4-BE49-F238E27FC236}">
                <a16:creationId xmlns:a16="http://schemas.microsoft.com/office/drawing/2014/main" id="{1A77A25A-394E-703A-E3BD-51C35EA7F6E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0026" y="-3123"/>
            <a:ext cx="1327945" cy="171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802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C46562F-D405-640A-B599-F5113FC16A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27BBF0B-7DA4-5184-7642-9135BC6C500F}"/>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4CFF8A5B-4C3E-4DB6-5804-BCF97132428A}"/>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13E18BB-1245-623B-8FC7-DA5784FE2186}"/>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24D4B0DC-0E79-F000-214D-FEA51937E1F1}"/>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592C5F9D-E241-71C5-27D3-08CD6E66ED52}"/>
              </a:ext>
            </a:extLst>
          </p:cNvPr>
          <p:cNvSpPr txBox="1"/>
          <p:nvPr/>
        </p:nvSpPr>
        <p:spPr>
          <a:xfrm>
            <a:off x="304800" y="1866900"/>
            <a:ext cx="17678399" cy="7755969"/>
          </a:xfrm>
          <a:prstGeom prst="rect">
            <a:avLst/>
          </a:prstGeom>
        </p:spPr>
        <p:txBody>
          <a:bodyPr wrap="square" lIns="0" tIns="0" rIns="0" bIns="0" rtlCol="0" anchor="t">
            <a:spAutoFit/>
          </a:bodyPr>
          <a:lstStyle/>
          <a:p>
            <a:pPr algn="ctr"/>
            <a:r>
              <a:rPr lang="en-US" sz="2800" b="1" dirty="0">
                <a:solidFill>
                  <a:srgbClr val="FFFF00"/>
                </a:solidFill>
              </a:rPr>
              <a:t>Dr </a:t>
            </a:r>
            <a:r>
              <a:rPr lang="en-US" sz="2800" b="1" dirty="0" err="1">
                <a:solidFill>
                  <a:srgbClr val="FFFF00"/>
                </a:solidFill>
              </a:rPr>
              <a:t>Kailash</a:t>
            </a:r>
            <a:r>
              <a:rPr lang="en-US" sz="2800" b="1" dirty="0">
                <a:solidFill>
                  <a:srgbClr val="FFFF00"/>
                </a:solidFill>
              </a:rPr>
              <a:t> Kumar </a:t>
            </a:r>
            <a:r>
              <a:rPr lang="en-US" sz="2800" b="1" dirty="0" err="1">
                <a:solidFill>
                  <a:srgbClr val="FFFF00"/>
                </a:solidFill>
              </a:rPr>
              <a:t>Mittal</a:t>
            </a:r>
            <a:endParaRPr lang="en-US" sz="2800" dirty="0">
              <a:solidFill>
                <a:srgbClr val="FFFF00"/>
              </a:solidFill>
            </a:endParaRPr>
          </a:p>
          <a:p>
            <a:pPr algn="ctr"/>
            <a:r>
              <a:rPr lang="en-US" sz="2800" b="1" dirty="0">
                <a:solidFill>
                  <a:srgbClr val="FFFF00"/>
                </a:solidFill>
              </a:rPr>
              <a:t>(Treasurer, UPAROI)</a:t>
            </a:r>
            <a:endParaRPr lang="en-US" sz="2800" dirty="0">
              <a:solidFill>
                <a:srgbClr val="FFFF00"/>
              </a:solidFill>
            </a:endParaRPr>
          </a:p>
          <a:p>
            <a:pPr algn="ctr"/>
            <a:r>
              <a:rPr lang="en-US" sz="2800" b="1" dirty="0">
                <a:solidFill>
                  <a:srgbClr val="FFFF00"/>
                </a:solidFill>
              </a:rPr>
              <a:t>Professor &amp; Head</a:t>
            </a:r>
            <a:endParaRPr lang="en-US" sz="2800" dirty="0">
              <a:solidFill>
                <a:srgbClr val="FFFF00"/>
              </a:solidFill>
            </a:endParaRPr>
          </a:p>
          <a:p>
            <a:pPr algn="ctr"/>
            <a:r>
              <a:rPr lang="en-US" sz="2800" b="1" dirty="0">
                <a:solidFill>
                  <a:srgbClr val="FFFF00"/>
                </a:solidFill>
              </a:rPr>
              <a:t>Department of Radiation Oncology</a:t>
            </a:r>
            <a:endParaRPr lang="en-US" sz="2800" dirty="0">
              <a:solidFill>
                <a:srgbClr val="FFFF00"/>
              </a:solidFill>
            </a:endParaRPr>
          </a:p>
          <a:p>
            <a:pPr algn="ctr"/>
            <a:r>
              <a:rPr lang="en-US" sz="2800" b="1" dirty="0">
                <a:solidFill>
                  <a:srgbClr val="FFFF00"/>
                </a:solidFill>
              </a:rPr>
              <a:t>UPUMS, </a:t>
            </a:r>
            <a:r>
              <a:rPr lang="en-US" sz="2800" b="1" dirty="0" err="1">
                <a:solidFill>
                  <a:srgbClr val="FFFF00"/>
                </a:solidFill>
              </a:rPr>
              <a:t>Saifai</a:t>
            </a:r>
            <a:endParaRPr lang="en-US" sz="2800" dirty="0">
              <a:solidFill>
                <a:srgbClr val="FFFF00"/>
              </a:solidFill>
            </a:endParaRPr>
          </a:p>
          <a:p>
            <a:r>
              <a:rPr lang="en-US" sz="2800" b="1" dirty="0">
                <a:solidFill>
                  <a:srgbClr val="FFFF00"/>
                </a:solidFill>
              </a:rPr>
              <a:t> </a:t>
            </a:r>
            <a:endParaRPr lang="en-US" sz="2800" dirty="0">
              <a:solidFill>
                <a:srgbClr val="FFFF00"/>
              </a:solidFill>
            </a:endParaRPr>
          </a:p>
          <a:p>
            <a:r>
              <a:rPr lang="en-US" sz="2800" b="1" dirty="0">
                <a:solidFill>
                  <a:srgbClr val="FFFF00"/>
                </a:solidFill>
              </a:rPr>
              <a:t> </a:t>
            </a:r>
            <a:endParaRPr lang="en-US" sz="2800" dirty="0">
              <a:solidFill>
                <a:srgbClr val="FFFF00"/>
              </a:solidFill>
            </a:endParaRPr>
          </a:p>
          <a:p>
            <a:r>
              <a:rPr lang="en-US" sz="2800" b="1" dirty="0">
                <a:solidFill>
                  <a:srgbClr val="FFFF00"/>
                </a:solidFill>
              </a:rPr>
              <a:t> </a:t>
            </a:r>
            <a:endParaRPr lang="en-US" sz="2800" dirty="0">
              <a:solidFill>
                <a:srgbClr val="FFFF00"/>
              </a:solidFill>
            </a:endParaRPr>
          </a:p>
          <a:p>
            <a:r>
              <a:rPr lang="en-US" sz="2800" b="1" dirty="0">
                <a:solidFill>
                  <a:srgbClr val="FFFF00"/>
                </a:solidFill>
              </a:rPr>
              <a:t>Congratulations on launching the first newsletter of UPAROI Society —what an exciting milestone! This is just the beginning of a journey filled with creativity, connection, and impact. Our voice and ideas deserve to be heard, and I have no doubt our newsletter will inspire and engage the readers.  </a:t>
            </a:r>
            <a:endParaRPr lang="en-US" sz="2800" dirty="0">
              <a:solidFill>
                <a:srgbClr val="FFFF00"/>
              </a:solidFill>
            </a:endParaRPr>
          </a:p>
          <a:p>
            <a:r>
              <a:rPr lang="en-US" sz="2800" b="1" dirty="0">
                <a:solidFill>
                  <a:srgbClr val="FFFF00"/>
                </a:solidFill>
              </a:rPr>
              <a:t> </a:t>
            </a:r>
            <a:endParaRPr lang="en-US" sz="2800" dirty="0">
              <a:solidFill>
                <a:srgbClr val="FFFF00"/>
              </a:solidFill>
            </a:endParaRPr>
          </a:p>
          <a:p>
            <a:r>
              <a:rPr lang="en-US" sz="2800" b="1" dirty="0">
                <a:solidFill>
                  <a:srgbClr val="FFFF00"/>
                </a:solidFill>
              </a:rPr>
              <a:t>Wishing endless inspiration, growing subscribers, and the joy of sharing passion with the world. Here’s to our first edition and many more to come! </a:t>
            </a:r>
            <a:endParaRPr lang="en-US" sz="2800" dirty="0">
              <a:solidFill>
                <a:srgbClr val="FFFF00"/>
              </a:solidFill>
            </a:endParaRPr>
          </a:p>
          <a:p>
            <a:r>
              <a:rPr lang="en-US" sz="2800" b="1" dirty="0">
                <a:solidFill>
                  <a:srgbClr val="FFFF00"/>
                </a:solidFill>
              </a:rPr>
              <a:t> </a:t>
            </a:r>
            <a:endParaRPr lang="en-US" sz="2800" dirty="0">
              <a:solidFill>
                <a:srgbClr val="FFFF00"/>
              </a:solidFill>
            </a:endParaRPr>
          </a:p>
          <a:p>
            <a:r>
              <a:rPr lang="en-US" sz="2800" b="1" dirty="0">
                <a:solidFill>
                  <a:srgbClr val="FFFF00"/>
                </a:solidFill>
              </a:rPr>
              <a:t>Cheers to this success of UPAROI Society!  </a:t>
            </a:r>
            <a:endParaRPr lang="en-US" sz="2800" dirty="0">
              <a:solidFill>
                <a:srgbClr val="FFFF00"/>
              </a:solidFill>
            </a:endParaRPr>
          </a:p>
          <a:p>
            <a:r>
              <a:rPr lang="en-US" sz="2800" b="1" dirty="0">
                <a:solidFill>
                  <a:srgbClr val="FFFF00"/>
                </a:solidFill>
              </a:rPr>
              <a:t> </a:t>
            </a:r>
            <a:endParaRPr lang="en-US" sz="2800" dirty="0">
              <a:solidFill>
                <a:srgbClr val="FFFF00"/>
              </a:solidFill>
            </a:endParaRPr>
          </a:p>
          <a:p>
            <a:r>
              <a:rPr lang="en-US" sz="2800" b="1" dirty="0">
                <a:solidFill>
                  <a:srgbClr val="FFFF00"/>
                </a:solidFill>
              </a:rPr>
              <a:t>Warmest wishes</a:t>
            </a:r>
            <a:endParaRPr lang="en-US" sz="2800" dirty="0">
              <a:solidFill>
                <a:srgbClr val="FFFF00"/>
              </a:solidFill>
            </a:endParaRPr>
          </a:p>
        </p:txBody>
      </p:sp>
      <p:sp>
        <p:nvSpPr>
          <p:cNvPr id="11" name="Rectangle 3">
            <a:extLst>
              <a:ext uri="{FF2B5EF4-FFF2-40B4-BE49-F238E27FC236}">
                <a16:creationId xmlns:a16="http://schemas.microsoft.com/office/drawing/2014/main" id="{74E3A03A-09AE-A8C8-AAA7-48DAE8BAF9B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6" name="Picture 2" descr="Kailash Mittal"/>
          <p:cNvPicPr>
            <a:picLocks noChangeAspect="1" noChangeArrowheads="1"/>
          </p:cNvPicPr>
          <p:nvPr/>
        </p:nvPicPr>
        <p:blipFill>
          <a:blip r:embed="rId4" cstate="print"/>
          <a:srcRect/>
          <a:stretch>
            <a:fillRect/>
          </a:stretch>
        </p:blipFill>
        <p:spPr bwMode="auto">
          <a:xfrm>
            <a:off x="8534400" y="74612"/>
            <a:ext cx="1388319" cy="1411288"/>
          </a:xfrm>
          <a:prstGeom prst="rect">
            <a:avLst/>
          </a:prstGeom>
          <a:noFill/>
          <a:ln w="9525">
            <a:noFill/>
            <a:miter lim="800000"/>
            <a:headEnd/>
            <a:tailEnd/>
          </a:ln>
        </p:spPr>
      </p:pic>
    </p:spTree>
    <p:extLst>
      <p:ext uri="{BB962C8B-B14F-4D97-AF65-F5344CB8AC3E}">
        <p14:creationId xmlns:p14="http://schemas.microsoft.com/office/powerpoint/2010/main" val="1826802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7406887-0C3A-1366-C5DB-652614C5FEA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EF36873-2207-8DA3-AEF4-D627F11E9DB0}"/>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C59ED9A1-742B-CEA2-821B-37F82D64F61D}"/>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8498E891-6F72-AA41-8FA8-B03F0E1BBBDF}"/>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6" name="Freeform 6">
            <a:extLst>
              <a:ext uri="{FF2B5EF4-FFF2-40B4-BE49-F238E27FC236}">
                <a16:creationId xmlns:a16="http://schemas.microsoft.com/office/drawing/2014/main" id="{2517647C-FA27-B03D-A7AF-4BE54376572A}"/>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7" name="TextBox 7">
            <a:extLst>
              <a:ext uri="{FF2B5EF4-FFF2-40B4-BE49-F238E27FC236}">
                <a16:creationId xmlns:a16="http://schemas.microsoft.com/office/drawing/2014/main" id="{4ED0E5B2-947E-3433-B838-288581B01201}"/>
              </a:ext>
            </a:extLst>
          </p:cNvPr>
          <p:cNvSpPr txBox="1"/>
          <p:nvPr/>
        </p:nvSpPr>
        <p:spPr>
          <a:xfrm>
            <a:off x="4784485" y="1937438"/>
            <a:ext cx="8719027" cy="2436436"/>
          </a:xfrm>
          <a:prstGeom prst="rect">
            <a:avLst/>
          </a:prstGeom>
        </p:spPr>
        <p:txBody>
          <a:bodyPr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0" b="0" i="0" u="none" strike="noStrike" kern="1200" cap="none" spc="0" normalizeH="0" baseline="0" noProof="0" dirty="0">
                <a:ln>
                  <a:noFill/>
                </a:ln>
                <a:solidFill>
                  <a:srgbClr val="FFFF00"/>
                </a:solidFill>
                <a:effectLst/>
                <a:uLnTx/>
                <a:uFillTx/>
                <a:latin typeface="Calibri"/>
                <a:ea typeface="+mn-ea"/>
                <a:cs typeface="+mn-cs"/>
              </a:rPr>
              <a:t>Messages</a:t>
            </a:r>
            <a:endParaRPr kumimoji="0" lang="en-US" sz="80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ts val="10296"/>
              </a:lnSpc>
              <a:spcBef>
                <a:spcPct val="0"/>
              </a:spcBef>
              <a:spcAft>
                <a:spcPts val="0"/>
              </a:spcAft>
              <a:buClrTx/>
              <a:buSzTx/>
              <a:buFontTx/>
              <a:buNone/>
              <a:tabLst/>
              <a:defRPr/>
            </a:pPr>
            <a:r>
              <a:rPr kumimoji="0" lang="en-US" sz="7354" b="0" i="0" u="none" strike="noStrike" kern="1200" cap="none" spc="0" normalizeH="0" baseline="0" noProof="0" dirty="0">
                <a:ln>
                  <a:noFill/>
                </a:ln>
                <a:solidFill>
                  <a:srgbClr val="FFFF00"/>
                </a:solidFill>
                <a:effectLst/>
                <a:uLnTx/>
                <a:uFillTx/>
                <a:latin typeface="March"/>
                <a:ea typeface="March"/>
                <a:cs typeface="March"/>
                <a:sym typeface="March"/>
              </a:rPr>
              <a:t> </a:t>
            </a:r>
          </a:p>
        </p:txBody>
      </p:sp>
      <p:pic>
        <p:nvPicPr>
          <p:cNvPr id="1027" name="Picture 3">
            <a:extLst>
              <a:ext uri="{FF2B5EF4-FFF2-40B4-BE49-F238E27FC236}">
                <a16:creationId xmlns:a16="http://schemas.microsoft.com/office/drawing/2014/main" id="{D0F0A934-1CBA-21E4-8774-B081C13FA448}"/>
              </a:ext>
            </a:extLst>
          </p:cNvPr>
          <p:cNvPicPr>
            <a:picLocks noChangeAspect="1" noChangeArrowheads="1"/>
          </p:cNvPicPr>
          <p:nvPr/>
        </p:nvPicPr>
        <p:blipFill>
          <a:blip r:embed="rId4" cstate="print"/>
          <a:srcRect/>
          <a:stretch>
            <a:fillRect/>
          </a:stretch>
        </p:blipFill>
        <p:spPr bwMode="auto">
          <a:xfrm>
            <a:off x="7944641" y="3435341"/>
            <a:ext cx="2398713" cy="1841500"/>
          </a:xfrm>
          <a:prstGeom prst="rect">
            <a:avLst/>
          </a:prstGeom>
          <a:noFill/>
          <a:ln w="9525">
            <a:noFill/>
            <a:miter lim="800000"/>
            <a:headEnd/>
            <a:tailEnd/>
          </a:ln>
        </p:spPr>
      </p:pic>
      <p:sp>
        <p:nvSpPr>
          <p:cNvPr id="1028" name="Rectangle 4">
            <a:extLst>
              <a:ext uri="{FF2B5EF4-FFF2-40B4-BE49-F238E27FC236}">
                <a16:creationId xmlns:a16="http://schemas.microsoft.com/office/drawing/2014/main" id="{D824F098-1D81-F09E-7A56-E9A2DCD2E81F}"/>
              </a:ext>
            </a:extLst>
          </p:cNvPr>
          <p:cNvSpPr>
            <a:spLocks noChangeArrowheads="1"/>
          </p:cNvSpPr>
          <p:nvPr/>
        </p:nvSpPr>
        <p:spPr bwMode="auto">
          <a:xfrm>
            <a:off x="4407645" y="6169996"/>
            <a:ext cx="9651873"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00"/>
                </a:solidFill>
                <a:effectLst/>
                <a:uLnTx/>
                <a:uFillTx/>
                <a:latin typeface="Calibri"/>
                <a:ea typeface="+mn-ea"/>
                <a:cs typeface="+mn-cs"/>
              </a:rPr>
              <a:t>Honorary Advisory Committee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00"/>
                </a:solidFill>
                <a:effectLst/>
                <a:uLnTx/>
                <a:uFillTx/>
                <a:latin typeface="Calibri"/>
                <a:ea typeface="+mn-ea"/>
                <a:cs typeface="+mn-cs"/>
              </a:rPr>
              <a:t>UPAROI Society</a:t>
            </a:r>
            <a:endParaRPr kumimoji="0" lang="en-US" sz="4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311694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5F4EC8D-E228-7B7D-87EC-C785D35883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68C8AD3-72F2-A9BD-5608-7DD85F0ED490}"/>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9A94D9D-39D6-1C45-BD64-0240AD4FA23F}"/>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7BB1677C-4A62-E7CB-0288-B4C4C0E2876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1636947B-8F4D-63DA-7D4D-5FD7DE9D0F8D}"/>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6AA029C0-8B93-E323-41A5-AB410A25FD95}"/>
              </a:ext>
            </a:extLst>
          </p:cNvPr>
          <p:cNvSpPr txBox="1"/>
          <p:nvPr/>
        </p:nvSpPr>
        <p:spPr>
          <a:xfrm>
            <a:off x="304800" y="1866900"/>
            <a:ext cx="17678399" cy="2187074"/>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Prof. A K Arya</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Department of Radiotherapy &amp; Clinical Oncology, SNMC, Agra</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just" defTabSz="914400" rtl="0" eaLnBrk="1" fontAlgn="auto" latinLnBrk="0" hangingPunct="1">
              <a:lnSpc>
                <a:spcPts val="4066"/>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FFFF00"/>
              </a:solidFill>
              <a:effectLst/>
              <a:uLnTx/>
              <a:uFillTx/>
              <a:latin typeface="Ledger"/>
              <a:ea typeface="Ledger"/>
              <a:cs typeface="Ledger"/>
              <a:sym typeface="Ledger"/>
            </a:endParaRPr>
          </a:p>
        </p:txBody>
      </p:sp>
      <p:sp>
        <p:nvSpPr>
          <p:cNvPr id="11" name="Rectangle 3">
            <a:extLst>
              <a:ext uri="{FF2B5EF4-FFF2-40B4-BE49-F238E27FC236}">
                <a16:creationId xmlns:a16="http://schemas.microsoft.com/office/drawing/2014/main" id="{552BD472-385D-167D-61A4-343AD00AE20E}"/>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9218" name="Picture 1">
            <a:extLst>
              <a:ext uri="{FF2B5EF4-FFF2-40B4-BE49-F238E27FC236}">
                <a16:creationId xmlns:a16="http://schemas.microsoft.com/office/drawing/2014/main" id="{F0AF6F66-A804-4CEC-8F59-A821003056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14860" y="69850"/>
            <a:ext cx="2308225"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9DFA818C-3241-BB53-E8D7-F7C42B8150CE}"/>
              </a:ext>
            </a:extLst>
          </p:cNvPr>
          <p:cNvPicPr>
            <a:picLocks noChangeAspect="1"/>
          </p:cNvPicPr>
          <p:nvPr/>
        </p:nvPicPr>
        <p:blipFill>
          <a:blip r:embed="rId5" cstate="print"/>
          <a:stretch>
            <a:fillRect/>
          </a:stretch>
        </p:blipFill>
        <p:spPr>
          <a:xfrm>
            <a:off x="3244372" y="3283029"/>
            <a:ext cx="12649199" cy="5614753"/>
          </a:xfrm>
          <a:prstGeom prst="rect">
            <a:avLst/>
          </a:prstGeom>
        </p:spPr>
      </p:pic>
    </p:spTree>
    <p:extLst>
      <p:ext uri="{BB962C8B-B14F-4D97-AF65-F5344CB8AC3E}">
        <p14:creationId xmlns:p14="http://schemas.microsoft.com/office/powerpoint/2010/main" val="1985506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8EC189C-4746-5D73-9339-7509BB9BA00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F69BF3B-73DC-F9F1-39B6-44804D70E83C}"/>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424C4EF0-26EB-2566-FB56-63CD9AC26710}"/>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1E5514E3-32C2-0FFE-1A50-9CDAA5813DEA}"/>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9257F9-DA74-8F7C-3E4D-61F41B83445E}"/>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00352E2E-FB08-3AC4-8F49-3EC1D8222F47}"/>
              </a:ext>
            </a:extLst>
          </p:cNvPr>
          <p:cNvSpPr txBox="1"/>
          <p:nvPr/>
        </p:nvSpPr>
        <p:spPr>
          <a:xfrm>
            <a:off x="304800" y="3003731"/>
            <a:ext cx="17678399" cy="5568769"/>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US" sz="2800" b="1" dirty="0">
              <a:solidFill>
                <a:srgbClr val="FFFF00"/>
              </a:solidFill>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Dr B Paul </a:t>
            </a:r>
            <a:r>
              <a:rPr lang="en-IN" sz="2800" b="1" dirty="0" err="1">
                <a:solidFill>
                  <a:srgbClr val="FFFF00"/>
                </a:solidFill>
                <a:effectLst/>
                <a:latin typeface="Aptos" panose="020B0004020202020204" pitchFamily="34" charset="0"/>
                <a:ea typeface="Aptos" panose="020B0004020202020204" pitchFamily="34" charset="0"/>
                <a:cs typeface="Times New Roman" panose="02020603050405020304" pitchFamily="18" charset="0"/>
              </a:rPr>
              <a:t>Thailliath</a:t>
            </a: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Chief Consultant</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RCC KNMH Prayagraj</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28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Regional Oncology update by E-newsletter need of the day. Congratulations Dr Mohd Shadab Alam for the initiative.</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just" defTabSz="914400" rtl="0" eaLnBrk="1" fontAlgn="auto" latinLnBrk="0" hangingPunct="1">
              <a:lnSpc>
                <a:spcPts val="4066"/>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FFFF00"/>
              </a:solidFill>
              <a:effectLst/>
              <a:uLnTx/>
              <a:uFillTx/>
              <a:latin typeface="Ledger"/>
              <a:ea typeface="Ledger"/>
              <a:cs typeface="Ledger"/>
              <a:sym typeface="Ledger"/>
            </a:endParaRPr>
          </a:p>
        </p:txBody>
      </p:sp>
      <p:sp>
        <p:nvSpPr>
          <p:cNvPr id="11" name="Rectangle 3">
            <a:extLst>
              <a:ext uri="{FF2B5EF4-FFF2-40B4-BE49-F238E27FC236}">
                <a16:creationId xmlns:a16="http://schemas.microsoft.com/office/drawing/2014/main" id="{8EEFB1B4-E533-D1C8-9F46-213CDBFF4EB9}"/>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42" name="Picture 2">
            <a:extLst>
              <a:ext uri="{FF2B5EF4-FFF2-40B4-BE49-F238E27FC236}">
                <a16:creationId xmlns:a16="http://schemas.microsoft.com/office/drawing/2014/main" id="{D0C708C8-35F2-6786-B2E5-33E6291C39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3909" y="1504228"/>
            <a:ext cx="2060180" cy="200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877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F048ED0-081C-1E1C-6CBA-2907C50772A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0D1B553-A61A-0434-9B61-8D1BCB3494D7}"/>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83E9CCEE-8FE5-5D72-EC61-6EC65274C08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0B31049-7810-E6DB-18B9-2D2B7F5C2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6" name="Freeform 6">
            <a:extLst>
              <a:ext uri="{FF2B5EF4-FFF2-40B4-BE49-F238E27FC236}">
                <a16:creationId xmlns:a16="http://schemas.microsoft.com/office/drawing/2014/main" id="{B6DECF9B-9433-2FB1-9E01-2E8A01905169}"/>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7" name="TextBox 7">
            <a:extLst>
              <a:ext uri="{FF2B5EF4-FFF2-40B4-BE49-F238E27FC236}">
                <a16:creationId xmlns:a16="http://schemas.microsoft.com/office/drawing/2014/main" id="{1CDFA7C2-4490-F560-699F-D7887D3C976B}"/>
              </a:ext>
            </a:extLst>
          </p:cNvPr>
          <p:cNvSpPr txBox="1"/>
          <p:nvPr/>
        </p:nvSpPr>
        <p:spPr>
          <a:xfrm>
            <a:off x="4784485" y="1937438"/>
            <a:ext cx="8719027" cy="2436436"/>
          </a:xfrm>
          <a:prstGeom prst="rect">
            <a:avLst/>
          </a:prstGeom>
        </p:spPr>
        <p:txBody>
          <a:bodyPr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0" b="0" i="0" u="none" strike="noStrike" kern="1200" cap="none" spc="0" normalizeH="0" baseline="0" noProof="0" dirty="0">
                <a:ln>
                  <a:noFill/>
                </a:ln>
                <a:solidFill>
                  <a:srgbClr val="FFFF00"/>
                </a:solidFill>
                <a:effectLst/>
                <a:uLnTx/>
                <a:uFillTx/>
                <a:latin typeface="Calibri"/>
                <a:ea typeface="+mn-ea"/>
                <a:cs typeface="+mn-cs"/>
              </a:rPr>
              <a:t>Messages</a:t>
            </a:r>
            <a:endParaRPr kumimoji="0" lang="en-US" sz="80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ts val="10296"/>
              </a:lnSpc>
              <a:spcBef>
                <a:spcPct val="0"/>
              </a:spcBef>
              <a:spcAft>
                <a:spcPts val="0"/>
              </a:spcAft>
              <a:buClrTx/>
              <a:buSzTx/>
              <a:buFontTx/>
              <a:buNone/>
              <a:tabLst/>
              <a:defRPr/>
            </a:pPr>
            <a:r>
              <a:rPr kumimoji="0" lang="en-US" sz="7354" b="0" i="0" u="none" strike="noStrike" kern="1200" cap="none" spc="0" normalizeH="0" baseline="0" noProof="0" dirty="0">
                <a:ln>
                  <a:noFill/>
                </a:ln>
                <a:solidFill>
                  <a:srgbClr val="FFFF00"/>
                </a:solidFill>
                <a:effectLst/>
                <a:uLnTx/>
                <a:uFillTx/>
                <a:latin typeface="March"/>
                <a:ea typeface="March"/>
                <a:cs typeface="March"/>
                <a:sym typeface="March"/>
              </a:rPr>
              <a:t> </a:t>
            </a:r>
          </a:p>
        </p:txBody>
      </p:sp>
      <p:pic>
        <p:nvPicPr>
          <p:cNvPr id="1027" name="Picture 3">
            <a:extLst>
              <a:ext uri="{FF2B5EF4-FFF2-40B4-BE49-F238E27FC236}">
                <a16:creationId xmlns:a16="http://schemas.microsoft.com/office/drawing/2014/main" id="{07F1D3F9-D788-2511-2728-782EA739374E}"/>
              </a:ext>
            </a:extLst>
          </p:cNvPr>
          <p:cNvPicPr>
            <a:picLocks noChangeAspect="1" noChangeArrowheads="1"/>
          </p:cNvPicPr>
          <p:nvPr/>
        </p:nvPicPr>
        <p:blipFill>
          <a:blip r:embed="rId4" cstate="print"/>
          <a:srcRect/>
          <a:stretch>
            <a:fillRect/>
          </a:stretch>
        </p:blipFill>
        <p:spPr bwMode="auto">
          <a:xfrm>
            <a:off x="7944641" y="3453124"/>
            <a:ext cx="2398713" cy="1841500"/>
          </a:xfrm>
          <a:prstGeom prst="rect">
            <a:avLst/>
          </a:prstGeom>
          <a:noFill/>
          <a:ln w="9525">
            <a:noFill/>
            <a:miter lim="800000"/>
            <a:headEnd/>
            <a:tailEnd/>
          </a:ln>
        </p:spPr>
      </p:pic>
      <p:sp>
        <p:nvSpPr>
          <p:cNvPr id="1028" name="Rectangle 4">
            <a:extLst>
              <a:ext uri="{FF2B5EF4-FFF2-40B4-BE49-F238E27FC236}">
                <a16:creationId xmlns:a16="http://schemas.microsoft.com/office/drawing/2014/main" id="{8F3DFE13-1785-8698-C540-B1EA70573DF3}"/>
              </a:ext>
            </a:extLst>
          </p:cNvPr>
          <p:cNvSpPr>
            <a:spLocks noChangeArrowheads="1"/>
          </p:cNvSpPr>
          <p:nvPr/>
        </p:nvSpPr>
        <p:spPr bwMode="auto">
          <a:xfrm>
            <a:off x="5832875" y="6169996"/>
            <a:ext cx="6801414"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00"/>
                </a:solidFill>
                <a:effectLst/>
                <a:uLnTx/>
                <a:uFillTx/>
                <a:latin typeface="Calibri"/>
                <a:ea typeface="+mn-ea"/>
                <a:cs typeface="+mn-cs"/>
              </a:rPr>
              <a:t>Executive Committee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00"/>
                </a:solidFill>
                <a:effectLst/>
                <a:uLnTx/>
                <a:uFillTx/>
                <a:latin typeface="Calibri"/>
                <a:ea typeface="+mn-ea"/>
                <a:cs typeface="+mn-cs"/>
              </a:rPr>
              <a:t>UPAROI Society</a:t>
            </a:r>
            <a:endParaRPr kumimoji="0" lang="en-US" sz="4400" b="0"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286409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5A88A727-E076-225F-C45F-044BDBB6DE3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58842D1-60DA-2A9E-37D3-7FF3CF715FF3}"/>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BA158E99-55D8-A96A-2906-532DEBCDA95A}"/>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80D3B0C9-AF74-6FF7-85DF-6C4B0890BC58}"/>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74A6EABB-2394-4B97-3E93-B6345AC93437}"/>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5E924160-1757-6E72-8E53-FF76873D4D23}"/>
              </a:ext>
            </a:extLst>
          </p:cNvPr>
          <p:cNvSpPr txBox="1"/>
          <p:nvPr/>
        </p:nvSpPr>
        <p:spPr>
          <a:xfrm>
            <a:off x="457200" y="2079626"/>
            <a:ext cx="17678399" cy="9001118"/>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Madhup Rastogi</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Professor &amp; HOD</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Department of Radiation Oncology</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RMLIMS, Lucknow - 226010 (U.P) INDIA</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Ex PRESIDENT UP AROI</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feel excited to see the inaugural edition of our AROI UP chapter Newsletter. This aims to keep all of us informed and engaged with the latest advancements in our field, important updates from our chapter, upcoming events, and opportunities for professional development and collaboration. As radiation oncology continues to evolve, our chapter remains committed to fostering a vibrant community of healthcare professionals dedicated to providing the highest standard of care to our patients. </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This newsletter will serve as a platform for sharing knowledge, celebrating achievements, and addressing the challenges we face together.</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congratulate all the executive members for this initiative.</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just" defTabSz="914400" rtl="0" eaLnBrk="1" fontAlgn="auto" latinLnBrk="0" hangingPunct="1">
              <a:lnSpc>
                <a:spcPts val="4066"/>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FFFF00"/>
              </a:solidFill>
              <a:effectLst/>
              <a:uLnTx/>
              <a:uFillTx/>
              <a:latin typeface="Ledger"/>
              <a:ea typeface="Ledger"/>
              <a:cs typeface="Ledger"/>
              <a:sym typeface="Ledger"/>
            </a:endParaRPr>
          </a:p>
        </p:txBody>
      </p:sp>
      <p:sp>
        <p:nvSpPr>
          <p:cNvPr id="11" name="Rectangle 3">
            <a:extLst>
              <a:ext uri="{FF2B5EF4-FFF2-40B4-BE49-F238E27FC236}">
                <a16:creationId xmlns:a16="http://schemas.microsoft.com/office/drawing/2014/main" id="{EDF05EF6-1FBA-D9FB-1505-2C7D5698B967}"/>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266" name="Picture 2">
            <a:extLst>
              <a:ext uri="{FF2B5EF4-FFF2-40B4-BE49-F238E27FC236}">
                <a16:creationId xmlns:a16="http://schemas.microsoft.com/office/drawing/2014/main" id="{89E3D9DA-7A9D-9BB9-2436-C3DDA9111AF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34399" y="289040"/>
            <a:ext cx="1524000" cy="157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36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4277B51-8FD0-8596-D4C9-92CE0FD56A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07BBD23-FE35-6746-6C78-3EA07C5EE1F9}"/>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7D823C77-13B9-629E-7AF1-604BBA8A4FBB}"/>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0AB70A0E-0B9A-1548-FE38-251FB940F1F5}"/>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A65BDB5E-BB0F-E515-1666-1616A6B165B8}"/>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40AE6C93-1490-2FD8-1F02-A7D636FA2F90}"/>
              </a:ext>
            </a:extLst>
          </p:cNvPr>
          <p:cNvSpPr txBox="1"/>
          <p:nvPr/>
        </p:nvSpPr>
        <p:spPr>
          <a:xfrm>
            <a:off x="457200" y="2079626"/>
            <a:ext cx="17678399" cy="7976479"/>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Dr. Surabhi Gupta</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Professor and Head</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Dept of Radiation oncology</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S.N. Medical College, Agra</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Namaskar Everyone,</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It is with great pleasure that we announce the launch of the UP Chapter of the Association of Radiation Oncologists of India’s official website and E-newsletter. This platform will provide you with the latest updates, valuable insights, and job opportunities, all at your fingertips. It is the perfect way to stay connected and engaged with the community.</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extend my heartfelt congratulations to the office bearers for this remarkable achievement. I encourage all members of UPAROI to actively contribute to the growth and progress of our society.</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Stay tuned for more exciting updates in the months to come!</a:t>
            </a:r>
          </a:p>
          <a:p>
            <a:pPr marL="0" marR="0" lvl="0" indent="0" algn="just" defTabSz="914400" rtl="0" eaLnBrk="1" fontAlgn="auto" latinLnBrk="0" hangingPunct="1">
              <a:lnSpc>
                <a:spcPts val="4066"/>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FFFF00"/>
              </a:solidFill>
              <a:effectLst/>
              <a:uLnTx/>
              <a:uFillTx/>
              <a:latin typeface="Ledger"/>
              <a:ea typeface="Ledger"/>
              <a:cs typeface="Ledger"/>
              <a:sym typeface="Ledger"/>
            </a:endParaRPr>
          </a:p>
        </p:txBody>
      </p:sp>
      <p:sp>
        <p:nvSpPr>
          <p:cNvPr id="11" name="Rectangle 3">
            <a:extLst>
              <a:ext uri="{FF2B5EF4-FFF2-40B4-BE49-F238E27FC236}">
                <a16:creationId xmlns:a16="http://schemas.microsoft.com/office/drawing/2014/main" id="{A3D8C197-1DD3-6A5C-077B-0CEEE7495118}"/>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2290" name="Picture 1">
            <a:extLst>
              <a:ext uri="{FF2B5EF4-FFF2-40B4-BE49-F238E27FC236}">
                <a16:creationId xmlns:a16="http://schemas.microsoft.com/office/drawing/2014/main" id="{CC437866-AAA6-A447-9563-19C5C8D0A9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92704" y="233946"/>
            <a:ext cx="1552538" cy="195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418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27412F6-DD80-D1E6-9D04-26F57101222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3BF3BBB-E97B-787F-606A-703B09956719}"/>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F9B88F12-1665-BB37-230E-18090E574C96}"/>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B1F82B3E-D452-4F0D-C9FE-D562A586FBDC}"/>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AFF8315-169F-ADED-4101-605D77AFCCC0}"/>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1D274E5C-76FA-200E-384B-085DE2F24EAA}"/>
              </a:ext>
            </a:extLst>
          </p:cNvPr>
          <p:cNvSpPr txBox="1"/>
          <p:nvPr/>
        </p:nvSpPr>
        <p:spPr>
          <a:xfrm>
            <a:off x="457200" y="2079626"/>
            <a:ext cx="17678399" cy="7976479"/>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Ankita Patel</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Director, Apex Hospital, Varanasi</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Dear UPAROI Community,</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As we present this edition of our newsletter, I want to take a moment to wish you all the best of luck on your continued journey with UPAROI. Together, we are building a future of growth, learning, and collaboration. This newsletter is a reflection of our shared efforts, and I encourage each of you to take full advantage of the opportunities it brings.</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Let’s continue fostering an environment where knowledge thrives and every member has the chance to grow and succeed. I look forward to seeing what we can achieve together.</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Best wishes for success and learning. </a:t>
            </a:r>
            <a:endParaRPr kumimoji="0" lang="en-US" sz="2800" b="0" i="0" u="none" strike="noStrike" kern="1200" cap="none" spc="0" normalizeH="0" baseline="0" noProof="0" dirty="0">
              <a:ln>
                <a:noFill/>
              </a:ln>
              <a:solidFill>
                <a:srgbClr val="FFFF00"/>
              </a:solidFill>
              <a:effectLst/>
              <a:uLnTx/>
              <a:uFillTx/>
              <a:latin typeface="Ledger"/>
              <a:ea typeface="Ledger"/>
              <a:cs typeface="Ledger"/>
              <a:sym typeface="Ledger"/>
            </a:endParaRPr>
          </a:p>
        </p:txBody>
      </p:sp>
      <p:sp>
        <p:nvSpPr>
          <p:cNvPr id="11" name="Rectangle 3">
            <a:extLst>
              <a:ext uri="{FF2B5EF4-FFF2-40B4-BE49-F238E27FC236}">
                <a16:creationId xmlns:a16="http://schemas.microsoft.com/office/drawing/2014/main" id="{8F6D4809-F6E6-326A-BF2A-592737C879F3}"/>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314" name="Picture 2">
            <a:extLst>
              <a:ext uri="{FF2B5EF4-FFF2-40B4-BE49-F238E27FC236}">
                <a16:creationId xmlns:a16="http://schemas.microsoft.com/office/drawing/2014/main" id="{C64D3E34-B8C1-1351-484B-6A58C87D292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74415" y="143180"/>
            <a:ext cx="1589115" cy="186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047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C7CF3FC-DEF7-A161-817D-49801786A5A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96A7372-A5A4-BEFC-08D2-A43FDC502502}"/>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DF49F634-8ED6-2ED6-C809-021177D22BF9}"/>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D875C0EB-F29E-C93C-B16A-470DAA9AE2DA}"/>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048AA69-8A26-2BDD-151B-7D14A446D168}"/>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3D290577-9041-610F-C072-343F8C0E56BC}"/>
              </a:ext>
            </a:extLst>
          </p:cNvPr>
          <p:cNvSpPr txBox="1"/>
          <p:nvPr/>
        </p:nvSpPr>
        <p:spPr>
          <a:xfrm>
            <a:off x="457200" y="1643082"/>
            <a:ext cx="17678399" cy="8139921"/>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Anu Pandey Tiwari</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HOD, Royal Cancer Institute, Kanpur</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Dear Dr Md Shadab Alam</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hope this message finds you well. As a cancer specialist deeply invested in the well-being of my patients and the broader community, I wanted to take a moment to express my wholehearted support for your initiative to start a newsletter focused on cancer awareness, education, and support.</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The journey through cancer can be incredibly challenging, not only for patients but also for their families and caregivers. In my experience, one of the most significant factors that can positively impact a patient's journey is access to reliable information and a strong support network. A newsletter dedicated to these topics can serve as a vital resource for individuals seeking guidance, understanding, and hope during such a critical time in their lives.</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Your initiative has the potential to achieve several important objectives:</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1. Education: Providing accurate and up-to-date information about cancer types, treatment options, and emerging research can empower patients and their families to make informed decisions about their care.</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2. Support: Sharing personal stories and experiences can create a sense of community among those affected by cancer, helping them feel less isolated in their struggles.</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3. Awareness: Highlighting preventive measures, early detection strategies, and the importance of regular screenings can contribute to better outcomes in our fight against cancer.</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4. Resources: Offering information about local support groups, counselling services, and financial assistance programs can be invaluable to those navigating the complexities of cancer treatment.</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5. Encouragement: Regularly featuring inspirational stories of survivors and their journeys can provide hope and motivation to those currently battling the disease.</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As you embark on this important </a:t>
            </a:r>
            <a:r>
              <a:rPr kumimoji="0" lang="en-US" b="1" i="0" u="none" strike="noStrike" kern="1200" cap="none" spc="0" normalizeH="0" baseline="0" noProof="0" dirty="0" err="1">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endeavour</a:t>
            </a: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I encourage you to consider collaborating with healthcare professionals, survivors, and other stakeholders who can contribute valuable insights and expertise. Together, we can create a comprehensive resource that addresses the needs of our community effectively. This initiative is commendable and reflects a genuine commitment to improving the lives of those affected by cancer. By fostering education, support, and community connection through your newsletter, you are making a meaningful contribution to our collective fight against this disease. Thank you for your dedication and hard work in bringing this vision to life.</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Warm regards</a:t>
            </a:r>
          </a:p>
        </p:txBody>
      </p:sp>
      <p:sp>
        <p:nvSpPr>
          <p:cNvPr id="11" name="Rectangle 3">
            <a:extLst>
              <a:ext uri="{FF2B5EF4-FFF2-40B4-BE49-F238E27FC236}">
                <a16:creationId xmlns:a16="http://schemas.microsoft.com/office/drawing/2014/main" id="{DB65A44A-52C1-0864-CAD8-1D5E231F04ED}"/>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338" name="Picture 2">
            <a:extLst>
              <a:ext uri="{FF2B5EF4-FFF2-40B4-BE49-F238E27FC236}">
                <a16:creationId xmlns:a16="http://schemas.microsoft.com/office/drawing/2014/main" id="{DA072921-067F-6499-8FDF-93538182AA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44755" y="246044"/>
            <a:ext cx="9032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021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17CDE00-7AAE-F3C1-DC51-44F94CFB0DD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2FB00D-5D50-18DE-F79C-C3F38D200CB9}"/>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8A59227A-77FE-4A2A-DF98-2244561E30DC}"/>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0E28EDE9-3420-CC93-F1DF-11870DD8B102}"/>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8637F22-8637-9B42-4C55-44B041B5146F}"/>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AC8B35AD-BBFC-2BA9-1863-3FEF32D52BE4}"/>
              </a:ext>
            </a:extLst>
          </p:cNvPr>
          <p:cNvSpPr txBox="1"/>
          <p:nvPr/>
        </p:nvSpPr>
        <p:spPr>
          <a:xfrm>
            <a:off x="457200" y="3241327"/>
            <a:ext cx="17678399" cy="5841856"/>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Prof. Kirti Srivastava</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Department of Radiotherapy</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KGMU, Lucknow</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Message</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This is an extremely thoughtful initiative and is probably the need of the hour. Oncological problems exclusively pertaining to the state of Uttar Pradesh can be dealt with at this platform. The need for augmenting cancer registries in order to generate exact data related to incidence and epidemiology of various malignancies, can be focused upon. This will strengthen the cancer care services which is not possible without data. Active involvement of all oncologists from UP will make this even vibrant and informative. </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wish great success on this </a:t>
            </a:r>
            <a:r>
              <a:rPr kumimoji="0" lang="en-US" sz="2400" b="1" i="0" u="none" strike="noStrike" kern="1200" cap="none" spc="0" normalizeH="0" baseline="0" noProof="0" dirty="0" err="1">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endeavour</a:t>
            </a: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 of yours and hope this newsletter will be a valuable resource. I look forward for upcoming editions packed with the latest news and insights in oncology.</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Best regards</a:t>
            </a:r>
          </a:p>
        </p:txBody>
      </p:sp>
      <p:sp>
        <p:nvSpPr>
          <p:cNvPr id="11" name="Rectangle 3">
            <a:extLst>
              <a:ext uri="{FF2B5EF4-FFF2-40B4-BE49-F238E27FC236}">
                <a16:creationId xmlns:a16="http://schemas.microsoft.com/office/drawing/2014/main" id="{58AAEC35-5A33-7F70-C3A3-FE2A7685E6AF}"/>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A52E35D1-1554-C77E-2534-B05DFBACB4CD}"/>
              </a:ext>
            </a:extLst>
          </p:cNvPr>
          <p:cNvPicPr>
            <a:picLocks noChangeAspect="1"/>
          </p:cNvPicPr>
          <p:nvPr/>
        </p:nvPicPr>
        <p:blipFill>
          <a:blip r:embed="rId4" cstate="print"/>
          <a:stretch>
            <a:fillRect/>
          </a:stretch>
        </p:blipFill>
        <p:spPr>
          <a:xfrm>
            <a:off x="8692673" y="117334"/>
            <a:ext cx="1752600" cy="2442148"/>
          </a:xfrm>
          <a:prstGeom prst="rect">
            <a:avLst/>
          </a:prstGeom>
        </p:spPr>
      </p:pic>
    </p:spTree>
    <p:extLst>
      <p:ext uri="{BB962C8B-B14F-4D97-AF65-F5344CB8AC3E}">
        <p14:creationId xmlns:p14="http://schemas.microsoft.com/office/powerpoint/2010/main" val="4067948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EC8FB6C-89B8-5A09-E982-99A0B462BC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4E0867A-AA83-343D-221A-459B78D6564B}"/>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440711EE-EB30-4FE3-A002-EA516818FF48}"/>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9C5DB61F-17B1-628C-B9AE-D6E91FE94DE4}"/>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5B7E0523-848C-33E4-5BE1-8843CA3095C2}"/>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E16783A8-3BBD-961C-F400-79800FD717EB}"/>
              </a:ext>
            </a:extLst>
          </p:cNvPr>
          <p:cNvSpPr txBox="1"/>
          <p:nvPr/>
        </p:nvSpPr>
        <p:spPr>
          <a:xfrm>
            <a:off x="457200" y="1562100"/>
            <a:ext cx="17678399" cy="8535863"/>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Sharad Singh</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Head, Department of Radiation Oncology,</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Executive Registrar &amp; Chief Medical Superintendent</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Kalyan Singh Super Specialty Cancer Institute</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To, </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Shadab Alam </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Gen Secy</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UPAROI Society </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Dear Dr Shadab, </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It gives me immense pleasure to congratulate you for your stupendous efforts for the UP AROI Chapter of our All India parent body. I am having no doubts that under the guidance of our esteemed Seniors and young fraternity like you the chapter will keep on progressing and shall achieve many milestones and accumulate many accolades in the times to come. I feel humble to be a part of UPAROI and henceforth dedicate myself for any such duties that may be asked from me for the Chapter. </a:t>
            </a: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Looking ahead to host all in 2026 at Lucknow </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Best Regards</a:t>
            </a:r>
          </a:p>
        </p:txBody>
      </p:sp>
      <p:sp>
        <p:nvSpPr>
          <p:cNvPr id="11" name="Rectangle 3">
            <a:extLst>
              <a:ext uri="{FF2B5EF4-FFF2-40B4-BE49-F238E27FC236}">
                <a16:creationId xmlns:a16="http://schemas.microsoft.com/office/drawing/2014/main" id="{775CFF70-1395-EC7B-1650-640437CEDB2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362" name="Picture 2">
            <a:extLst>
              <a:ext uri="{FF2B5EF4-FFF2-40B4-BE49-F238E27FC236}">
                <a16:creationId xmlns:a16="http://schemas.microsoft.com/office/drawing/2014/main" id="{44581AFD-69E2-4A69-1237-EE94C6321F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6365" y="171982"/>
            <a:ext cx="1780067" cy="13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718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7033CAA-3605-8737-EDFE-AB2005D6FC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32C059-454A-5A2F-3D77-A57F0179A1A9}"/>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B846B27F-F606-AB1E-4B00-C4E6CE0794E5}"/>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4DBB8B42-00E2-31E1-E9ED-41DB1B22A59C}"/>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A4CC2156-AFEF-E47F-6AC0-3C4AB36B83B8}"/>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123996D6-9A9B-6378-4BD1-1D09CA238ED0}"/>
              </a:ext>
            </a:extLst>
          </p:cNvPr>
          <p:cNvSpPr txBox="1"/>
          <p:nvPr/>
        </p:nvSpPr>
        <p:spPr>
          <a:xfrm>
            <a:off x="457200" y="1562100"/>
            <a:ext cx="17678399" cy="6608348"/>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Sonia Tiwari</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Senior Consultant</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Radiation Oncologist</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Kamala Nehru Memorial Hospital RCC Prayagraj</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Dear Dr. Shadab Alam,</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"I am delighted to be a part of the UPAROI Society's E-Newsletter. As we embark on this new initiative, I would like to emphasize the importance of collaboration, innovation, and patient-centered care in radiation oncology. I look forward to sharing knowledge, experiences, and best practices with the UPAROI community."</a:t>
            </a:r>
          </a:p>
          <a:p>
            <a:pPr marL="0" marR="0" lvl="0" indent="0"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Best regards</a:t>
            </a:r>
          </a:p>
        </p:txBody>
      </p:sp>
      <p:sp>
        <p:nvSpPr>
          <p:cNvPr id="11" name="Rectangle 3">
            <a:extLst>
              <a:ext uri="{FF2B5EF4-FFF2-40B4-BE49-F238E27FC236}">
                <a16:creationId xmlns:a16="http://schemas.microsoft.com/office/drawing/2014/main" id="{19679432-B1BE-85A9-5EE1-684066B2BB79}"/>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6386" name="Picture 2">
            <a:extLst>
              <a:ext uri="{FF2B5EF4-FFF2-40B4-BE49-F238E27FC236}">
                <a16:creationId xmlns:a16="http://schemas.microsoft.com/office/drawing/2014/main" id="{88849651-AFD1-0BE8-7974-1121C4CB814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9811" y="92075"/>
            <a:ext cx="1273175"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539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1708928"/>
            <a:ext cx="17678399" cy="1377172"/>
          </a:xfrm>
          <a:prstGeom prst="rect">
            <a:avLst/>
          </a:prstGeom>
        </p:spPr>
        <p:txBody>
          <a:bodyPr wrap="square" lIns="0" tIns="0" rIns="0" bIns="0" rtlCol="0" anchor="t">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Dr Sunil Choudhary</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Prof &amp; Head</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Aptos" panose="020B0004020202020204" pitchFamily="34" charset="0"/>
                <a:ea typeface="Aptos" panose="020B0004020202020204" pitchFamily="34" charset="0"/>
                <a:cs typeface="Times New Roman" panose="02020603050405020304" pitchFamily="18" charset="0"/>
              </a:rPr>
              <a:t>Department of RT &amp; RM, IMS, BHU</a:t>
            </a: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7410" name="Picture 2" descr="G:\UPAROI Ofiice\E-Newsletter\Sunil Choudhary Photo.jpeg">
            <a:extLst>
              <a:ext uri="{FF2B5EF4-FFF2-40B4-BE49-F238E27FC236}">
                <a16:creationId xmlns:a16="http://schemas.microsoft.com/office/drawing/2014/main" id="{0F6D8E96-D5E1-2229-C3FE-A9C4CB8DB9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8200" y="152229"/>
            <a:ext cx="137160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EB50AB8F-CE0F-72A2-8B79-66612D88CA66}"/>
              </a:ext>
            </a:extLst>
          </p:cNvPr>
          <p:cNvPicPr>
            <a:picLocks noChangeAspect="1"/>
          </p:cNvPicPr>
          <p:nvPr/>
        </p:nvPicPr>
        <p:blipFill>
          <a:blip r:embed="rId5" cstate="print"/>
          <a:stretch>
            <a:fillRect/>
          </a:stretch>
        </p:blipFill>
        <p:spPr>
          <a:xfrm>
            <a:off x="2514600" y="3339184"/>
            <a:ext cx="13258800" cy="5825048"/>
          </a:xfrm>
          <a:prstGeom prst="rect">
            <a:avLst/>
          </a:prstGeom>
        </p:spPr>
      </p:pic>
    </p:spTree>
    <p:extLst>
      <p:ext uri="{BB962C8B-B14F-4D97-AF65-F5344CB8AC3E}">
        <p14:creationId xmlns:p14="http://schemas.microsoft.com/office/powerpoint/2010/main" val="3522205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1708928"/>
            <a:ext cx="17678399" cy="6463308"/>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pPr algn="ctr"/>
            <a:r>
              <a:rPr lang="en-IN" sz="2800" b="1" dirty="0">
                <a:solidFill>
                  <a:srgbClr val="FFFF00"/>
                </a:solidFill>
              </a:rPr>
              <a:t>Prof Mohammad </a:t>
            </a:r>
            <a:r>
              <a:rPr lang="en-IN" sz="2800" b="1" dirty="0" err="1">
                <a:solidFill>
                  <a:srgbClr val="FFFF00"/>
                </a:solidFill>
              </a:rPr>
              <a:t>Akram</a:t>
            </a:r>
            <a:endParaRPr lang="en-US" sz="2800" dirty="0">
              <a:solidFill>
                <a:srgbClr val="FFFF00"/>
              </a:solidFill>
            </a:endParaRPr>
          </a:p>
          <a:p>
            <a:pPr algn="ctr"/>
            <a:r>
              <a:rPr lang="en-IN" sz="2800" b="1" dirty="0">
                <a:solidFill>
                  <a:srgbClr val="FFFF00"/>
                </a:solidFill>
              </a:rPr>
              <a:t>Department of Radiation Oncology</a:t>
            </a:r>
            <a:endParaRPr lang="en-US" sz="2800" dirty="0">
              <a:solidFill>
                <a:srgbClr val="FFFF00"/>
              </a:solidFill>
            </a:endParaRPr>
          </a:p>
          <a:p>
            <a:pPr algn="ctr"/>
            <a:r>
              <a:rPr lang="en-IN" sz="2800" b="1" dirty="0">
                <a:solidFill>
                  <a:srgbClr val="FFFF00"/>
                </a:solidFill>
              </a:rPr>
              <a:t>JNMC, AMU, Aligarh</a:t>
            </a:r>
            <a:endParaRPr lang="en-US" sz="2800" dirty="0">
              <a:solidFill>
                <a:srgbClr val="FFFF00"/>
              </a:solidFill>
            </a:endParaRPr>
          </a:p>
          <a:p>
            <a:r>
              <a:rPr lang="en-IN" sz="2800" dirty="0">
                <a:solidFill>
                  <a:srgbClr val="FFFF00"/>
                </a:solidFill>
              </a:rPr>
              <a:t> </a:t>
            </a:r>
            <a:endParaRPr lang="en-US" sz="2800" dirty="0">
              <a:solidFill>
                <a:srgbClr val="FFFF00"/>
              </a:solidFill>
            </a:endParaRPr>
          </a:p>
          <a:p>
            <a:r>
              <a:rPr lang="en-IN" sz="2800" dirty="0">
                <a:solidFill>
                  <a:srgbClr val="FFFF00"/>
                </a:solidFill>
              </a:rPr>
              <a:t> </a:t>
            </a:r>
            <a:endParaRPr lang="en-US" sz="2800" dirty="0">
              <a:solidFill>
                <a:srgbClr val="FFFF00"/>
              </a:solidFill>
            </a:endParaRPr>
          </a:p>
          <a:p>
            <a:r>
              <a:rPr lang="en-IN" sz="2800" dirty="0">
                <a:solidFill>
                  <a:srgbClr val="FFFF00"/>
                </a:solidFill>
              </a:rPr>
              <a:t>It is a matter of great pleasure that the UPAROI Society has been successfully registered, and we are now moving one step ahead by launching our own newsletter. This initiative aims to bring valuable information pertaining to radiation oncology within the context of Uttar Pradesh.</a:t>
            </a:r>
            <a:endParaRPr lang="en-US" sz="2800" dirty="0">
              <a:solidFill>
                <a:srgbClr val="FFFF00"/>
              </a:solidFill>
            </a:endParaRPr>
          </a:p>
          <a:p>
            <a:r>
              <a:rPr lang="en-IN" sz="2800" dirty="0">
                <a:solidFill>
                  <a:srgbClr val="FFFF00"/>
                </a:solidFill>
              </a:rPr>
              <a:t>I hope that the newsletter will serve as a platform to connect our members, fostering a sense of community while keeping everyone updated on the latest developments within the field. It will provide insights into ongoing activities, advancements, and achievements of radiation oncologists within the state. Through this medium, we aspire to enhance professional collaboration and maintain strong bonds among our colleagues.</a:t>
            </a:r>
            <a:endParaRPr lang="en-US" sz="2800" dirty="0">
              <a:solidFill>
                <a:srgbClr val="FFFF00"/>
              </a:solidFill>
            </a:endParaRPr>
          </a:p>
          <a:p>
            <a:r>
              <a:rPr lang="en-IN" sz="2800" dirty="0">
                <a:solidFill>
                  <a:srgbClr val="FFFF00"/>
                </a:solidFill>
              </a:rPr>
              <a:t>Once again, my heartfelt congratulations and best wishes to the leadership for their commendable efforts in making this vision a reality.</a:t>
            </a:r>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6" name="Picture 1" descr="G:\UPAROI Ofiice\Directory\Photos\Akram.jpg"/>
          <p:cNvPicPr>
            <a:picLocks noChangeAspect="1" noChangeArrowheads="1"/>
          </p:cNvPicPr>
          <p:nvPr/>
        </p:nvPicPr>
        <p:blipFill>
          <a:blip r:embed="rId4" cstate="print"/>
          <a:srcRect/>
          <a:stretch>
            <a:fillRect/>
          </a:stretch>
        </p:blipFill>
        <p:spPr bwMode="auto">
          <a:xfrm>
            <a:off x="8492648" y="342900"/>
            <a:ext cx="1302703" cy="1615268"/>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1708928"/>
            <a:ext cx="17678399" cy="3447098"/>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pPr algn="ctr"/>
            <a:r>
              <a:rPr lang="en-IN" sz="2800" b="1" dirty="0">
                <a:solidFill>
                  <a:srgbClr val="FFFF00"/>
                </a:solidFill>
              </a:rPr>
              <a:t>Dr </a:t>
            </a:r>
            <a:r>
              <a:rPr lang="en-IN" sz="2800" b="1" dirty="0" err="1">
                <a:solidFill>
                  <a:srgbClr val="FFFF00"/>
                </a:solidFill>
              </a:rPr>
              <a:t>Jitendra</a:t>
            </a:r>
            <a:r>
              <a:rPr lang="en-IN" sz="2800" b="1" dirty="0">
                <a:solidFill>
                  <a:srgbClr val="FFFF00"/>
                </a:solidFill>
              </a:rPr>
              <a:t> Kumar </a:t>
            </a:r>
            <a:r>
              <a:rPr lang="en-IN" sz="2800" b="1" dirty="0" err="1">
                <a:solidFill>
                  <a:srgbClr val="FFFF00"/>
                </a:solidFill>
              </a:rPr>
              <a:t>Verma</a:t>
            </a:r>
            <a:endParaRPr lang="en-US" sz="2800" dirty="0">
              <a:solidFill>
                <a:srgbClr val="FFFF00"/>
              </a:solidFill>
            </a:endParaRPr>
          </a:p>
          <a:p>
            <a:pPr algn="ctr"/>
            <a:r>
              <a:rPr lang="en-IN" sz="2800" b="1" dirty="0">
                <a:solidFill>
                  <a:srgbClr val="FFFF00"/>
                </a:solidFill>
              </a:rPr>
              <a:t>Associate Professor</a:t>
            </a:r>
            <a:endParaRPr lang="en-US" sz="2800" dirty="0">
              <a:solidFill>
                <a:srgbClr val="FFFF00"/>
              </a:solidFill>
            </a:endParaRPr>
          </a:p>
          <a:p>
            <a:pPr algn="ctr"/>
            <a:r>
              <a:rPr lang="en-IN" sz="2800" b="1" dirty="0">
                <a:solidFill>
                  <a:srgbClr val="FFFF00"/>
                </a:solidFill>
              </a:rPr>
              <a:t>JKCI, Kanpur</a:t>
            </a:r>
            <a:endParaRPr lang="en-US" sz="2800" dirty="0">
              <a:solidFill>
                <a:srgbClr val="FFFF00"/>
              </a:solidFill>
            </a:endParaRPr>
          </a:p>
          <a:p>
            <a:r>
              <a:rPr lang="en-IN" sz="2800" dirty="0">
                <a:solidFill>
                  <a:srgbClr val="FFFF00"/>
                </a:solidFill>
              </a:rPr>
              <a:t> </a:t>
            </a:r>
            <a:endParaRPr lang="en-US" sz="2800" dirty="0">
              <a:solidFill>
                <a:srgbClr val="FFFF00"/>
              </a:solidFill>
            </a:endParaRPr>
          </a:p>
          <a:p>
            <a:r>
              <a:rPr lang="en-IN" sz="2800" dirty="0">
                <a:solidFill>
                  <a:srgbClr val="FFFF00"/>
                </a:solidFill>
              </a:rPr>
              <a:t> </a:t>
            </a:r>
          </a:p>
          <a:p>
            <a:endParaRPr lang="en-US" sz="2800" dirty="0">
              <a:solidFill>
                <a:srgbClr val="FFFF00"/>
              </a:solidFill>
            </a:endParaRPr>
          </a:p>
          <a:p>
            <a:pPr algn="ctr"/>
            <a:r>
              <a:rPr lang="en-IN" sz="2800" dirty="0">
                <a:solidFill>
                  <a:srgbClr val="FFFF00"/>
                </a:solidFill>
              </a:rPr>
              <a:t>Hope sees the invisible, feels the intangible and achieves the impossible.</a:t>
            </a:r>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2050" name="Picture 2" descr="Jitendra Kumar Photo"/>
          <p:cNvPicPr>
            <a:picLocks noChangeAspect="1" noChangeArrowheads="1"/>
          </p:cNvPicPr>
          <p:nvPr/>
        </p:nvPicPr>
        <p:blipFill>
          <a:blip r:embed="rId4" cstate="print"/>
          <a:srcRect/>
          <a:stretch>
            <a:fillRect/>
          </a:stretch>
        </p:blipFill>
        <p:spPr bwMode="auto">
          <a:xfrm>
            <a:off x="8703467" y="284625"/>
            <a:ext cx="1185863" cy="1471854"/>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3349228"/>
            <a:ext cx="17678399" cy="5170646"/>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pPr algn="ctr"/>
            <a:r>
              <a:rPr lang="en-IN" sz="4800" dirty="0">
                <a:solidFill>
                  <a:srgbClr val="FFFF00"/>
                </a:solidFill>
              </a:rPr>
              <a:t>UPAROI Society</a:t>
            </a:r>
            <a:endParaRPr lang="en-US" sz="4800" dirty="0">
              <a:solidFill>
                <a:srgbClr val="FFFF00"/>
              </a:solidFill>
            </a:endParaRPr>
          </a:p>
          <a:p>
            <a:pPr algn="ctr"/>
            <a:r>
              <a:rPr lang="en-IN" sz="2800" dirty="0">
                <a:solidFill>
                  <a:srgbClr val="FFFF00"/>
                </a:solidFill>
              </a:rPr>
              <a:t> </a:t>
            </a:r>
            <a:endParaRPr lang="en-US" sz="2800" dirty="0">
              <a:solidFill>
                <a:srgbClr val="FFFF00"/>
              </a:solidFill>
            </a:endParaRPr>
          </a:p>
          <a:p>
            <a:pPr algn="ctr"/>
            <a:r>
              <a:rPr lang="en-IN" sz="2800" dirty="0">
                <a:solidFill>
                  <a:srgbClr val="FFFF00"/>
                </a:solidFill>
              </a:rPr>
              <a:t> </a:t>
            </a:r>
          </a:p>
          <a:p>
            <a:pPr algn="ctr"/>
            <a:r>
              <a:rPr lang="en-IN" sz="4400" b="1" dirty="0">
                <a:solidFill>
                  <a:srgbClr val="FFFF00"/>
                </a:solidFill>
                <a:latin typeface="Monotype Corsiva" pitchFamily="66" charset="0"/>
              </a:rPr>
              <a:t>“Flag Bearers”</a:t>
            </a:r>
            <a:endParaRPr lang="en-US" sz="4400" dirty="0">
              <a:solidFill>
                <a:srgbClr val="FFFF00"/>
              </a:solidFill>
              <a:latin typeface="Monotype Corsiva" pitchFamily="66" charset="0"/>
            </a:endParaRPr>
          </a:p>
          <a:p>
            <a:pPr algn="ctr"/>
            <a:r>
              <a:rPr lang="en-IN" sz="4400" dirty="0">
                <a:solidFill>
                  <a:srgbClr val="FFFF00"/>
                </a:solidFill>
                <a:latin typeface="Monotype Corsiva" pitchFamily="66" charset="0"/>
              </a:rPr>
              <a:t> </a:t>
            </a:r>
            <a:endParaRPr lang="en-US" sz="4400" dirty="0">
              <a:solidFill>
                <a:srgbClr val="FFFF00"/>
              </a:solidFill>
              <a:latin typeface="Monotype Corsiva" pitchFamily="66" charset="0"/>
            </a:endParaRPr>
          </a:p>
          <a:p>
            <a:pPr algn="ctr"/>
            <a:r>
              <a:rPr lang="en-IN" sz="4400" dirty="0">
                <a:solidFill>
                  <a:srgbClr val="FFFF00"/>
                </a:solidFill>
                <a:latin typeface="Monotype Corsiva" pitchFamily="66" charset="0"/>
              </a:rPr>
              <a:t>  </a:t>
            </a:r>
            <a:endParaRPr lang="en-US" sz="4400" dirty="0">
              <a:solidFill>
                <a:srgbClr val="FFFF00"/>
              </a:solidFill>
              <a:latin typeface="Monotype Corsiva" pitchFamily="66" charset="0"/>
            </a:endParaRPr>
          </a:p>
          <a:p>
            <a:pPr algn="ctr"/>
            <a:r>
              <a:rPr lang="en-IN" sz="4400" b="1" dirty="0">
                <a:solidFill>
                  <a:srgbClr val="FFFF00"/>
                </a:solidFill>
                <a:latin typeface="Monotype Corsiva" pitchFamily="66" charset="0"/>
              </a:rPr>
              <a:t>Leading Lights….</a:t>
            </a:r>
            <a:endParaRPr lang="en-US" sz="4400" dirty="0">
              <a:solidFill>
                <a:srgbClr val="FFFF00"/>
              </a:solidFill>
              <a:latin typeface="Monotype Corsiva" pitchFamily="66" charset="0"/>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3074" name="Picture 2"/>
          <p:cNvPicPr>
            <a:picLocks noChangeAspect="1" noChangeArrowheads="1"/>
          </p:cNvPicPr>
          <p:nvPr/>
        </p:nvPicPr>
        <p:blipFill>
          <a:blip r:embed="rId4" cstate="print"/>
          <a:srcRect/>
          <a:stretch>
            <a:fillRect/>
          </a:stretch>
        </p:blipFill>
        <p:spPr bwMode="auto">
          <a:xfrm>
            <a:off x="7956225" y="749856"/>
            <a:ext cx="2635575" cy="2599372"/>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512468056"/>
              </p:ext>
            </p:extLst>
          </p:nvPr>
        </p:nvGraphicFramePr>
        <p:xfrm>
          <a:off x="3048000" y="1638301"/>
          <a:ext cx="12192000" cy="7419840"/>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National Level</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64828">
                <a:tc>
                  <a:txBody>
                    <a:bodyPr/>
                    <a:lstStyle/>
                    <a:p>
                      <a:pPr algn="ctr">
                        <a:lnSpc>
                          <a:spcPct val="107000"/>
                        </a:lnSpc>
                        <a:spcAft>
                          <a:spcPts val="800"/>
                        </a:spcAft>
                      </a:pPr>
                      <a:r>
                        <a:rPr lang="en-IN" sz="2800" b="1" dirty="0">
                          <a:latin typeface="Calibri"/>
                          <a:ea typeface="Aptos"/>
                          <a:cs typeface="Times New Roman"/>
                        </a:rPr>
                        <a:t>Name</a:t>
                      </a:r>
                      <a:endParaRPr lang="en-US" sz="2800" dirty="0">
                        <a:latin typeface="Aptos"/>
                        <a:ea typeface="Aptos"/>
                        <a:cs typeface="Times New Roman"/>
                      </a:endParaRPr>
                    </a:p>
                  </a:txBody>
                  <a:tcPr marL="68580" marR="68580" marT="0" marB="0"/>
                </a:tc>
                <a:tc>
                  <a:txBody>
                    <a:bodyPr/>
                    <a:lstStyle/>
                    <a:p>
                      <a:endParaRPr lang="en-US" sz="2800" dirty="0"/>
                    </a:p>
                  </a:txBody>
                  <a:tcPr/>
                </a:tc>
                <a:tc>
                  <a:txBody>
                    <a:bodyPr/>
                    <a:lstStyle/>
                    <a:p>
                      <a:pPr algn="ctr">
                        <a:lnSpc>
                          <a:spcPct val="107000"/>
                        </a:lnSpc>
                        <a:spcAft>
                          <a:spcPts val="800"/>
                        </a:spcAft>
                      </a:pPr>
                      <a:r>
                        <a:rPr lang="en-IN" sz="2800" b="1" dirty="0">
                          <a:latin typeface="Calibri"/>
                          <a:ea typeface="Aptos"/>
                          <a:cs typeface="Times New Roman"/>
                        </a:rPr>
                        <a:t>Designation &amp; Period</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pPr>
                      <a:r>
                        <a:rPr lang="en-IN" sz="2400" b="1" dirty="0">
                          <a:latin typeface="Calibri"/>
                          <a:ea typeface="Aptos"/>
                          <a:cs typeface="Times New Roman"/>
                        </a:rPr>
                        <a:t>Dr M C Pant</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(RMLIMS, Lucknow)</a:t>
                      </a:r>
                    </a:p>
                    <a:p>
                      <a:pPr algn="ctr">
                        <a:lnSpc>
                          <a:spcPct val="107000"/>
                        </a:lnSpc>
                        <a:spcAft>
                          <a:spcPts val="800"/>
                        </a:spcAft>
                      </a:pPr>
                      <a:endParaRPr lang="en-US" sz="2400" dirty="0">
                        <a:latin typeface="Aptos"/>
                        <a:ea typeface="Aptos"/>
                        <a:cs typeface="Times New Roman"/>
                      </a:endParaRPr>
                    </a:p>
                  </a:txBody>
                  <a:tcPr marL="68580" marR="68580" marT="0" marB="0"/>
                </a:tc>
                <a:tc>
                  <a:txBody>
                    <a:bodyPr/>
                    <a:lstStyle/>
                    <a:p>
                      <a:endParaRPr lang="en-US" dirty="0"/>
                    </a:p>
                  </a:txBody>
                  <a:tcPr/>
                </a:tc>
                <a:tc>
                  <a:txBody>
                    <a:bodyPr/>
                    <a:lstStyle/>
                    <a:p>
                      <a:pPr algn="ctr">
                        <a:lnSpc>
                          <a:spcPct val="107000"/>
                        </a:lnSpc>
                        <a:spcAft>
                          <a:spcPts val="800"/>
                        </a:spcAft>
                      </a:pPr>
                      <a:r>
                        <a:rPr lang="en-IN" sz="2400" b="1" dirty="0">
                          <a:latin typeface="Calibri"/>
                          <a:ea typeface="Aptos"/>
                          <a:cs typeface="Times New Roman"/>
                        </a:rPr>
                        <a:t>National AROI President</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(2014-2015)</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pPr>
                      <a:r>
                        <a:rPr lang="en-IN" sz="2400" b="1" dirty="0">
                          <a:latin typeface="Calibri"/>
                          <a:ea typeface="Aptos"/>
                          <a:cs typeface="Times New Roman"/>
                        </a:rPr>
                        <a:t>Dr U P </a:t>
                      </a:r>
                      <a:r>
                        <a:rPr lang="en-IN" sz="2400" b="1" dirty="0" err="1">
                          <a:latin typeface="Calibri"/>
                          <a:ea typeface="Aptos"/>
                          <a:cs typeface="Times New Roman"/>
                        </a:rPr>
                        <a:t>Shahi</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(IMS, BHU, Varanasi)</a:t>
                      </a:r>
                      <a:endParaRPr lang="en-US" sz="2400" dirty="0">
                        <a:latin typeface="Aptos"/>
                        <a:ea typeface="Aptos"/>
                        <a:cs typeface="Times New Roman"/>
                      </a:endParaRPr>
                    </a:p>
                  </a:txBody>
                  <a:tcPr marL="68580" marR="68580" marT="0" marB="0"/>
                </a:tc>
                <a:tc>
                  <a:txBody>
                    <a:bodyPr/>
                    <a:lstStyle/>
                    <a:p>
                      <a:endParaRPr lang="en-US"/>
                    </a:p>
                  </a:txBody>
                  <a:tcPr/>
                </a:tc>
                <a:tc>
                  <a:txBody>
                    <a:bodyPr/>
                    <a:lstStyle/>
                    <a:p>
                      <a:pPr algn="ctr">
                        <a:lnSpc>
                          <a:spcPct val="107000"/>
                        </a:lnSpc>
                        <a:spcAft>
                          <a:spcPts val="800"/>
                        </a:spcAft>
                      </a:pPr>
                      <a:r>
                        <a:rPr lang="en-IN" sz="2400" b="1" dirty="0">
                          <a:latin typeface="Calibri"/>
                          <a:ea typeface="Aptos"/>
                          <a:cs typeface="Times New Roman"/>
                        </a:rPr>
                        <a:t>National AROI President</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(2015-2016)</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4"/>
                  </a:ext>
                </a:extLst>
              </a:tr>
              <a:tr h="1311553">
                <a:tc>
                  <a:txBody>
                    <a:bodyPr/>
                    <a:lstStyle/>
                    <a:p>
                      <a:pPr algn="ctr">
                        <a:lnSpc>
                          <a:spcPct val="107000"/>
                        </a:lnSpc>
                        <a:spcAft>
                          <a:spcPts val="800"/>
                        </a:spcAft>
                      </a:pPr>
                      <a:r>
                        <a:rPr lang="en-IN" sz="2400" b="1" dirty="0">
                          <a:latin typeface="Calibri"/>
                          <a:ea typeface="Aptos"/>
                          <a:cs typeface="Times New Roman"/>
                        </a:rPr>
                        <a:t>Dr MLB Bhatt</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(KGMU, Lucknow)</a:t>
                      </a:r>
                      <a:endParaRPr lang="en-US" sz="2400" dirty="0">
                        <a:latin typeface="Aptos"/>
                        <a:ea typeface="Aptos"/>
                        <a:cs typeface="Times New Roman"/>
                      </a:endParaRPr>
                    </a:p>
                  </a:txBody>
                  <a:tcPr marL="68580" marR="68580" marT="0" marB="0"/>
                </a:tc>
                <a:tc>
                  <a:txBody>
                    <a:bodyPr/>
                    <a:lstStyle/>
                    <a:p>
                      <a:endParaRPr lang="en-US" dirty="0"/>
                    </a:p>
                  </a:txBody>
                  <a:tcPr/>
                </a:tc>
                <a:tc>
                  <a:txBody>
                    <a:bodyPr/>
                    <a:lstStyle/>
                    <a:p>
                      <a:pPr algn="ctr">
                        <a:lnSpc>
                          <a:spcPct val="107000"/>
                        </a:lnSpc>
                        <a:spcAft>
                          <a:spcPts val="800"/>
                        </a:spcAft>
                      </a:pPr>
                      <a:r>
                        <a:rPr lang="en-IN" sz="2400" b="1" dirty="0">
                          <a:latin typeface="Calibri"/>
                          <a:ea typeface="Aptos"/>
                          <a:cs typeface="Times New Roman"/>
                        </a:rPr>
                        <a:t>National AROI </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Vice President</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(2006-2008 &amp; 2010-2012)</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5"/>
                  </a:ext>
                </a:extLst>
              </a:tr>
              <a:tr h="1294578">
                <a:tc>
                  <a:txBody>
                    <a:bodyPr/>
                    <a:lstStyle/>
                    <a:p>
                      <a:pPr algn="ctr">
                        <a:lnSpc>
                          <a:spcPct val="107000"/>
                        </a:lnSpc>
                        <a:spcAft>
                          <a:spcPts val="800"/>
                        </a:spcAft>
                      </a:pPr>
                      <a:r>
                        <a:rPr lang="en-IN" sz="2400" b="1" dirty="0">
                          <a:latin typeface="Calibri"/>
                          <a:ea typeface="Aptos"/>
                          <a:cs typeface="Times New Roman"/>
                        </a:rPr>
                        <a:t>Dr U P </a:t>
                      </a:r>
                      <a:r>
                        <a:rPr lang="en-IN" sz="2400" b="1" dirty="0" err="1">
                          <a:latin typeface="Calibri"/>
                          <a:ea typeface="Aptos"/>
                          <a:cs typeface="Times New Roman"/>
                        </a:rPr>
                        <a:t>Shahi</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(IMS, BHU, Varanasi)</a:t>
                      </a:r>
                      <a:endParaRPr lang="en-US" sz="2400" dirty="0">
                        <a:latin typeface="Aptos"/>
                        <a:ea typeface="Aptos"/>
                        <a:cs typeface="Times New Roman"/>
                      </a:endParaRPr>
                    </a:p>
                  </a:txBody>
                  <a:tcPr marL="68580" marR="68580" marT="0" marB="0"/>
                </a:tc>
                <a:tc>
                  <a:txBody>
                    <a:bodyPr/>
                    <a:lstStyle/>
                    <a:p>
                      <a:endParaRPr lang="en-US" dirty="0"/>
                    </a:p>
                  </a:txBody>
                  <a:tcPr/>
                </a:tc>
                <a:tc>
                  <a:txBody>
                    <a:bodyPr/>
                    <a:lstStyle/>
                    <a:p>
                      <a:pPr algn="ctr">
                        <a:lnSpc>
                          <a:spcPct val="107000"/>
                        </a:lnSpc>
                        <a:spcAft>
                          <a:spcPts val="800"/>
                        </a:spcAft>
                      </a:pPr>
                      <a:r>
                        <a:rPr lang="en-IN" sz="2400" b="1" dirty="0">
                          <a:latin typeface="Calibri"/>
                          <a:ea typeface="Aptos"/>
                          <a:cs typeface="Times New Roman"/>
                        </a:rPr>
                        <a:t>National AROI </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Vice President Sr.</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(2014-2015)</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6"/>
                  </a:ext>
                </a:extLst>
              </a:tr>
            </a:tbl>
          </a:graphicData>
        </a:graphic>
      </p:graphicFrame>
      <p:pic>
        <p:nvPicPr>
          <p:cNvPr id="4098" name="Picture 2"/>
          <p:cNvPicPr>
            <a:picLocks noChangeAspect="1" noChangeArrowheads="1"/>
          </p:cNvPicPr>
          <p:nvPr/>
        </p:nvPicPr>
        <p:blipFill>
          <a:blip r:embed="rId4" cstate="print"/>
          <a:srcRect/>
          <a:stretch>
            <a:fillRect/>
          </a:stretch>
        </p:blipFill>
        <p:spPr bwMode="auto">
          <a:xfrm>
            <a:off x="8686801" y="3823864"/>
            <a:ext cx="1066799" cy="1167236"/>
          </a:xfrm>
          <a:prstGeom prst="rect">
            <a:avLst/>
          </a:prstGeom>
          <a:noFill/>
          <a:ln w="9525">
            <a:noFill/>
            <a:miter lim="800000"/>
            <a:headEnd/>
            <a:tailEnd/>
          </a:ln>
        </p:spPr>
      </p:pic>
      <p:pic>
        <p:nvPicPr>
          <p:cNvPr id="4099" name="Picture 3"/>
          <p:cNvPicPr>
            <a:picLocks noChangeAspect="1" noChangeArrowheads="1"/>
          </p:cNvPicPr>
          <p:nvPr/>
        </p:nvPicPr>
        <p:blipFill>
          <a:blip r:embed="rId5" cstate="print"/>
          <a:srcRect/>
          <a:stretch>
            <a:fillRect/>
          </a:stretch>
        </p:blipFill>
        <p:spPr bwMode="auto">
          <a:xfrm>
            <a:off x="8610600" y="5076720"/>
            <a:ext cx="1143000" cy="1192876"/>
          </a:xfrm>
          <a:prstGeom prst="rect">
            <a:avLst/>
          </a:prstGeom>
          <a:noFill/>
          <a:ln w="9525">
            <a:noFill/>
            <a:miter lim="800000"/>
            <a:headEnd/>
            <a:tailEnd/>
          </a:ln>
        </p:spPr>
      </p:pic>
      <p:pic>
        <p:nvPicPr>
          <p:cNvPr id="4100" name="Picture 4"/>
          <p:cNvPicPr>
            <a:picLocks noChangeAspect="1" noChangeArrowheads="1"/>
          </p:cNvPicPr>
          <p:nvPr/>
        </p:nvPicPr>
        <p:blipFill>
          <a:blip r:embed="rId6" cstate="print"/>
          <a:srcRect/>
          <a:stretch>
            <a:fillRect/>
          </a:stretch>
        </p:blipFill>
        <p:spPr bwMode="auto">
          <a:xfrm>
            <a:off x="8610600" y="6303748"/>
            <a:ext cx="1219200" cy="1165814"/>
          </a:xfrm>
          <a:prstGeom prst="rect">
            <a:avLst/>
          </a:prstGeom>
          <a:noFill/>
          <a:ln w="9525">
            <a:noFill/>
            <a:miter lim="800000"/>
            <a:headEnd/>
            <a:tailEnd/>
          </a:ln>
        </p:spPr>
      </p:pic>
      <p:pic>
        <p:nvPicPr>
          <p:cNvPr id="13" name="Picture 3"/>
          <p:cNvPicPr>
            <a:picLocks noChangeAspect="1" noChangeArrowheads="1"/>
          </p:cNvPicPr>
          <p:nvPr/>
        </p:nvPicPr>
        <p:blipFill>
          <a:blip r:embed="rId5" cstate="print"/>
          <a:srcRect/>
          <a:stretch>
            <a:fillRect/>
          </a:stretch>
        </p:blipFill>
        <p:spPr bwMode="auto">
          <a:xfrm>
            <a:off x="8610600" y="7664668"/>
            <a:ext cx="1143000" cy="1192876"/>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681815472"/>
              </p:ext>
            </p:extLst>
          </p:nvPr>
        </p:nvGraphicFramePr>
        <p:xfrm>
          <a:off x="3048000" y="1638301"/>
          <a:ext cx="12192000" cy="7560755"/>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National Level</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47691">
                <a:tc>
                  <a:txBody>
                    <a:bodyPr/>
                    <a:lstStyle/>
                    <a:p>
                      <a:pPr algn="ctr">
                        <a:lnSpc>
                          <a:spcPct val="107000"/>
                        </a:lnSpc>
                        <a:spcAft>
                          <a:spcPts val="800"/>
                        </a:spcAft>
                      </a:pPr>
                      <a:r>
                        <a:rPr lang="en-IN" sz="2800" b="1" dirty="0">
                          <a:latin typeface="Calibri"/>
                          <a:ea typeface="Aptos"/>
                          <a:cs typeface="Times New Roman"/>
                        </a:rPr>
                        <a:t>Name</a:t>
                      </a:r>
                      <a:endParaRPr lang="en-US" sz="2800" dirty="0">
                        <a:latin typeface="Aptos"/>
                        <a:ea typeface="Aptos"/>
                        <a:cs typeface="Times New Roman"/>
                      </a:endParaRPr>
                    </a:p>
                  </a:txBody>
                  <a:tcPr marL="68580" marR="68580" marT="0" marB="0"/>
                </a:tc>
                <a:tc>
                  <a:txBody>
                    <a:bodyPr/>
                    <a:lstStyle/>
                    <a:p>
                      <a:endParaRPr lang="en-US" sz="2800" dirty="0"/>
                    </a:p>
                  </a:txBody>
                  <a:tcPr/>
                </a:tc>
                <a:tc>
                  <a:txBody>
                    <a:bodyPr/>
                    <a:lstStyle/>
                    <a:p>
                      <a:pPr algn="ctr">
                        <a:lnSpc>
                          <a:spcPct val="107000"/>
                        </a:lnSpc>
                        <a:spcAft>
                          <a:spcPts val="800"/>
                        </a:spcAft>
                      </a:pPr>
                      <a:r>
                        <a:rPr lang="en-IN" sz="2800" b="1" dirty="0">
                          <a:latin typeface="Calibri"/>
                          <a:ea typeface="Aptos"/>
                          <a:cs typeface="Times New Roman"/>
                        </a:rPr>
                        <a:t>Designation &amp; Period</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pPr>
                      <a:r>
                        <a:rPr lang="en-IN" sz="2400" b="1" dirty="0">
                          <a:latin typeface="Calibri"/>
                          <a:ea typeface="Aptos"/>
                          <a:cs typeface="Times New Roman"/>
                        </a:rPr>
                        <a:t>Dr Satyajit Pradhan</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a:t>
                      </a:r>
                      <a:r>
                        <a:rPr lang="en-IN" sz="2400" b="1" dirty="0">
                          <a:solidFill>
                            <a:srgbClr val="000000"/>
                          </a:solidFill>
                          <a:latin typeface="Calibri"/>
                          <a:ea typeface="Aptos"/>
                          <a:cs typeface="Times New Roman"/>
                        </a:rPr>
                        <a:t>MPMMCC &amp; HBCH, Varanasi)</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a:latin typeface="Calibri"/>
                          <a:ea typeface="Aptos"/>
                          <a:cs typeface="Times New Roman"/>
                        </a:rPr>
                        <a:t>National AROI </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Vice President Jr</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(2000-2002)</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pPr>
                      <a:r>
                        <a:rPr lang="en-IN" sz="2400" b="1" dirty="0">
                          <a:latin typeface="Calibri"/>
                          <a:ea typeface="Aptos"/>
                          <a:cs typeface="Times New Roman"/>
                        </a:rPr>
                        <a:t>Dr Sudhir Singh</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(KGMU, Lucknow)</a:t>
                      </a:r>
                      <a:endParaRPr lang="en-US" sz="2400" dirty="0">
                        <a:latin typeface="Aptos"/>
                        <a:ea typeface="Aptos"/>
                        <a:cs typeface="Times New Roman"/>
                      </a:endParaRPr>
                    </a:p>
                  </a:txBody>
                  <a:tcPr marL="68580" marR="68580" marT="0" marB="0"/>
                </a:tc>
                <a:tc>
                  <a:txBody>
                    <a:bodyPr/>
                    <a:lstStyle/>
                    <a:p>
                      <a:endParaRPr lang="en-US" sz="2400"/>
                    </a:p>
                  </a:txBody>
                  <a:tcPr/>
                </a:tc>
                <a:tc>
                  <a:txBody>
                    <a:bodyPr/>
                    <a:lstStyle/>
                    <a:p>
                      <a:pPr algn="ctr">
                        <a:lnSpc>
                          <a:spcPct val="107000"/>
                        </a:lnSpc>
                        <a:spcAft>
                          <a:spcPts val="800"/>
                        </a:spcAft>
                      </a:pPr>
                      <a:r>
                        <a:rPr lang="en-IN" sz="2400" b="1">
                          <a:latin typeface="Calibri"/>
                          <a:ea typeface="Aptos"/>
                          <a:cs typeface="Times New Roman"/>
                        </a:rPr>
                        <a:t>National AROI </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Vice President Jr</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(2015-2016)</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4"/>
                  </a:ext>
                </a:extLst>
              </a:tr>
              <a:tr h="1311553">
                <a:tc>
                  <a:txBody>
                    <a:bodyPr/>
                    <a:lstStyle/>
                    <a:p>
                      <a:pPr algn="ctr">
                        <a:lnSpc>
                          <a:spcPct val="107000"/>
                        </a:lnSpc>
                        <a:spcAft>
                          <a:spcPts val="800"/>
                        </a:spcAft>
                      </a:pPr>
                      <a:r>
                        <a:rPr lang="en-IN" sz="2400" b="1" dirty="0">
                          <a:latin typeface="Calibri"/>
                          <a:ea typeface="Aptos"/>
                          <a:cs typeface="Times New Roman"/>
                        </a:rPr>
                        <a:t>Dr Madhup Rastogi</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(RMLIMS, Lucknow)</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dirty="0">
                          <a:latin typeface="Calibri"/>
                          <a:ea typeface="Aptos"/>
                          <a:cs typeface="Times New Roman"/>
                        </a:rPr>
                        <a:t>National AROI </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Vice President Jr</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(2016-2018)</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5"/>
                  </a:ext>
                </a:extLst>
              </a:tr>
              <a:tr h="1294578">
                <a:tc>
                  <a:txBody>
                    <a:bodyPr/>
                    <a:lstStyle/>
                    <a:p>
                      <a:pPr algn="ctr">
                        <a:lnSpc>
                          <a:spcPct val="107000"/>
                        </a:lnSpc>
                        <a:spcAft>
                          <a:spcPts val="800"/>
                        </a:spcAft>
                      </a:pPr>
                      <a:r>
                        <a:rPr lang="en-IN" sz="2400" b="1" dirty="0">
                          <a:latin typeface="Calibri"/>
                          <a:ea typeface="Aptos"/>
                          <a:cs typeface="Times New Roman"/>
                        </a:rPr>
                        <a:t>Dr Madhup </a:t>
                      </a:r>
                      <a:r>
                        <a:rPr lang="en-IN" sz="2400" b="1" dirty="0" err="1">
                          <a:latin typeface="Calibri"/>
                          <a:ea typeface="Aptos"/>
                          <a:cs typeface="Times New Roman"/>
                        </a:rPr>
                        <a:t>Rastogi</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(RMLIMS, Lucknow)</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dirty="0">
                          <a:latin typeface="Calibri"/>
                          <a:ea typeface="Aptos"/>
                          <a:cs typeface="Times New Roman"/>
                        </a:rPr>
                        <a:t>National AROI </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Joint Secretary</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(2012-2016)</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6"/>
                  </a:ext>
                </a:extLst>
              </a:tr>
            </a:tbl>
          </a:graphicData>
        </a:graphic>
      </p:graphicFrame>
      <p:pic>
        <p:nvPicPr>
          <p:cNvPr id="5122" name="Picture 2"/>
          <p:cNvPicPr>
            <a:picLocks noChangeAspect="1" noChangeArrowheads="1"/>
          </p:cNvPicPr>
          <p:nvPr/>
        </p:nvPicPr>
        <p:blipFill>
          <a:blip r:embed="rId4" cstate="print"/>
          <a:srcRect/>
          <a:stretch>
            <a:fillRect/>
          </a:stretch>
        </p:blipFill>
        <p:spPr bwMode="auto">
          <a:xfrm>
            <a:off x="8686800" y="3695700"/>
            <a:ext cx="1174750" cy="1270000"/>
          </a:xfrm>
          <a:prstGeom prst="rect">
            <a:avLst/>
          </a:prstGeom>
          <a:noFill/>
          <a:ln w="9525">
            <a:noFill/>
            <a:miter lim="800000"/>
            <a:headEnd/>
            <a:tailEnd/>
          </a:ln>
        </p:spPr>
      </p:pic>
      <p:pic>
        <p:nvPicPr>
          <p:cNvPr id="5123" name="Picture 3"/>
          <p:cNvPicPr>
            <a:picLocks noChangeAspect="1" noChangeArrowheads="1"/>
          </p:cNvPicPr>
          <p:nvPr/>
        </p:nvPicPr>
        <p:blipFill>
          <a:blip r:embed="rId5" cstate="print"/>
          <a:srcRect/>
          <a:stretch>
            <a:fillRect/>
          </a:stretch>
        </p:blipFill>
        <p:spPr bwMode="auto">
          <a:xfrm>
            <a:off x="8610600" y="5105400"/>
            <a:ext cx="1219199" cy="1257300"/>
          </a:xfrm>
          <a:prstGeom prst="rect">
            <a:avLst/>
          </a:prstGeom>
          <a:noFill/>
          <a:ln w="9525">
            <a:noFill/>
            <a:miter lim="800000"/>
            <a:headEnd/>
            <a:tailEnd/>
          </a:ln>
        </p:spPr>
      </p:pic>
      <p:pic>
        <p:nvPicPr>
          <p:cNvPr id="5124" name="Picture 4"/>
          <p:cNvPicPr>
            <a:picLocks noChangeAspect="1" noChangeArrowheads="1"/>
          </p:cNvPicPr>
          <p:nvPr/>
        </p:nvPicPr>
        <p:blipFill>
          <a:blip r:embed="rId6" cstate="print"/>
          <a:srcRect/>
          <a:stretch>
            <a:fillRect/>
          </a:stretch>
        </p:blipFill>
        <p:spPr bwMode="auto">
          <a:xfrm>
            <a:off x="8642350" y="6438900"/>
            <a:ext cx="1219199" cy="1257299"/>
          </a:xfrm>
          <a:prstGeom prst="rect">
            <a:avLst/>
          </a:prstGeom>
          <a:noFill/>
          <a:ln w="9525">
            <a:noFill/>
            <a:miter lim="800000"/>
            <a:headEnd/>
            <a:tailEnd/>
          </a:ln>
        </p:spPr>
      </p:pic>
      <p:pic>
        <p:nvPicPr>
          <p:cNvPr id="16" name="Picture 4"/>
          <p:cNvPicPr>
            <a:picLocks noChangeAspect="1" noChangeArrowheads="1"/>
          </p:cNvPicPr>
          <p:nvPr/>
        </p:nvPicPr>
        <p:blipFill>
          <a:blip r:embed="rId6" cstate="print"/>
          <a:srcRect/>
          <a:stretch>
            <a:fillRect/>
          </a:stretch>
        </p:blipFill>
        <p:spPr bwMode="auto">
          <a:xfrm>
            <a:off x="8642349" y="7772401"/>
            <a:ext cx="1219200" cy="1257299"/>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139015160"/>
              </p:ext>
            </p:extLst>
          </p:nvPr>
        </p:nvGraphicFramePr>
        <p:xfrm>
          <a:off x="3048000" y="1638301"/>
          <a:ext cx="12192000" cy="7560755"/>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National Level</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47691">
                <a:tc>
                  <a:txBody>
                    <a:bodyPr/>
                    <a:lstStyle/>
                    <a:p>
                      <a:pPr algn="ctr">
                        <a:lnSpc>
                          <a:spcPct val="107000"/>
                        </a:lnSpc>
                        <a:spcAft>
                          <a:spcPts val="800"/>
                        </a:spcAft>
                      </a:pPr>
                      <a:r>
                        <a:rPr lang="en-IN" sz="2800" b="1" dirty="0">
                          <a:latin typeface="Calibri"/>
                          <a:ea typeface="Aptos"/>
                          <a:cs typeface="Times New Roman"/>
                        </a:rPr>
                        <a:t>Name</a:t>
                      </a:r>
                      <a:endParaRPr lang="en-US" sz="2800" dirty="0">
                        <a:latin typeface="Aptos"/>
                        <a:ea typeface="Aptos"/>
                        <a:cs typeface="Times New Roman"/>
                      </a:endParaRPr>
                    </a:p>
                  </a:txBody>
                  <a:tcPr marL="68580" marR="68580" marT="0" marB="0"/>
                </a:tc>
                <a:tc>
                  <a:txBody>
                    <a:bodyPr/>
                    <a:lstStyle/>
                    <a:p>
                      <a:endParaRPr lang="en-US" sz="2800" dirty="0"/>
                    </a:p>
                  </a:txBody>
                  <a:tcPr/>
                </a:tc>
                <a:tc>
                  <a:txBody>
                    <a:bodyPr/>
                    <a:lstStyle/>
                    <a:p>
                      <a:pPr algn="ctr">
                        <a:lnSpc>
                          <a:spcPct val="107000"/>
                        </a:lnSpc>
                        <a:spcAft>
                          <a:spcPts val="800"/>
                        </a:spcAft>
                      </a:pPr>
                      <a:r>
                        <a:rPr lang="en-IN" sz="2800" b="1" dirty="0">
                          <a:latin typeface="Calibri"/>
                          <a:ea typeface="Aptos"/>
                          <a:cs typeface="Times New Roman"/>
                        </a:rPr>
                        <a:t>Designation &amp; Period</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pPr>
                      <a:r>
                        <a:rPr lang="en-IN" sz="2400" b="1" dirty="0">
                          <a:latin typeface="Calibri"/>
                          <a:ea typeface="Aptos"/>
                          <a:cs typeface="Times New Roman"/>
                        </a:rPr>
                        <a:t>Dr A K Dixit</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(JKCI, Kanpur)</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dirty="0">
                          <a:latin typeface="Calibri"/>
                          <a:ea typeface="Aptos"/>
                          <a:cs typeface="Times New Roman"/>
                        </a:rPr>
                        <a:t>National AROI </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Joint Secretary</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(1992-1994)</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pPr>
                      <a:r>
                        <a:rPr lang="en-IN" sz="2400" b="1" dirty="0">
                          <a:latin typeface="Calibri"/>
                          <a:ea typeface="Aptos"/>
                          <a:cs typeface="Times New Roman"/>
                        </a:rPr>
                        <a:t>Dr Satyajit Pradhan</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a:t>
                      </a:r>
                      <a:r>
                        <a:rPr lang="en-IN" sz="2400" b="1" dirty="0">
                          <a:solidFill>
                            <a:srgbClr val="000000"/>
                          </a:solidFill>
                          <a:latin typeface="Calibri"/>
                          <a:ea typeface="Aptos"/>
                          <a:cs typeface="Times New Roman"/>
                        </a:rPr>
                        <a:t>MPMMCC &amp; HBCH, Varanasi)</a:t>
                      </a:r>
                      <a:endParaRPr lang="en-US" sz="2400" dirty="0">
                        <a:latin typeface="Aptos"/>
                        <a:ea typeface="Aptos"/>
                        <a:cs typeface="Times New Roman"/>
                      </a:endParaRPr>
                    </a:p>
                  </a:txBody>
                  <a:tcPr marL="68580" marR="68580" marT="0" marB="0"/>
                </a:tc>
                <a:tc>
                  <a:txBody>
                    <a:bodyPr/>
                    <a:lstStyle/>
                    <a:p>
                      <a:endParaRPr lang="en-US" sz="2400"/>
                    </a:p>
                  </a:txBody>
                  <a:tcPr/>
                </a:tc>
                <a:tc>
                  <a:txBody>
                    <a:bodyPr/>
                    <a:lstStyle/>
                    <a:p>
                      <a:pPr algn="ctr">
                        <a:lnSpc>
                          <a:spcPct val="107000"/>
                        </a:lnSpc>
                        <a:spcAft>
                          <a:spcPts val="800"/>
                        </a:spcAft>
                      </a:pPr>
                      <a:r>
                        <a:rPr lang="en-IN" sz="2400" b="1">
                          <a:latin typeface="Calibri"/>
                          <a:ea typeface="Aptos"/>
                          <a:cs typeface="Times New Roman"/>
                        </a:rPr>
                        <a:t>ICRO</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Chairman</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(2018-2021)</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4"/>
                  </a:ext>
                </a:extLst>
              </a:tr>
              <a:tr h="1311553">
                <a:tc>
                  <a:txBody>
                    <a:bodyPr/>
                    <a:lstStyle/>
                    <a:p>
                      <a:pPr algn="ctr">
                        <a:lnSpc>
                          <a:spcPct val="107000"/>
                        </a:lnSpc>
                        <a:spcAft>
                          <a:spcPts val="800"/>
                        </a:spcAft>
                      </a:pPr>
                      <a:r>
                        <a:rPr lang="en-IN" sz="2400" b="1" dirty="0">
                          <a:latin typeface="Calibri"/>
                          <a:ea typeface="Aptos"/>
                          <a:cs typeface="Times New Roman"/>
                        </a:rPr>
                        <a:t>Dr Satyajit Pradhan</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a:t>
                      </a:r>
                      <a:r>
                        <a:rPr lang="en-IN" sz="2400" b="1" dirty="0">
                          <a:solidFill>
                            <a:srgbClr val="000000"/>
                          </a:solidFill>
                          <a:latin typeface="Calibri"/>
                          <a:ea typeface="Aptos"/>
                          <a:cs typeface="Times New Roman"/>
                        </a:rPr>
                        <a:t>MPMMCC &amp; HBCH, Varanasi)</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a:latin typeface="Calibri"/>
                          <a:ea typeface="Aptos"/>
                          <a:cs typeface="Times New Roman"/>
                        </a:rPr>
                        <a:t>ICRO</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Vice Chairman</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(2014-2016)</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5"/>
                  </a:ext>
                </a:extLst>
              </a:tr>
              <a:tr h="1294578">
                <a:tc>
                  <a:txBody>
                    <a:bodyPr/>
                    <a:lstStyle/>
                    <a:p>
                      <a:pPr algn="ctr">
                        <a:lnSpc>
                          <a:spcPct val="107000"/>
                        </a:lnSpc>
                        <a:spcAft>
                          <a:spcPts val="800"/>
                        </a:spcAft>
                      </a:pPr>
                      <a:r>
                        <a:rPr lang="en-IN" sz="2400" b="1" dirty="0">
                          <a:latin typeface="Calibri"/>
                          <a:ea typeface="Aptos"/>
                          <a:cs typeface="Times New Roman"/>
                        </a:rPr>
                        <a:t>Dr Madhup </a:t>
                      </a:r>
                      <a:r>
                        <a:rPr lang="en-IN" sz="2400" b="1" dirty="0" err="1">
                          <a:latin typeface="Calibri"/>
                          <a:ea typeface="Aptos"/>
                          <a:cs typeface="Times New Roman"/>
                        </a:rPr>
                        <a:t>Rastogi</a:t>
                      </a:r>
                      <a:r>
                        <a:rPr lang="en-IN" sz="2400" b="1" dirty="0">
                          <a:latin typeface="Calibri"/>
                          <a:ea typeface="Aptos"/>
                          <a:cs typeface="Times New Roman"/>
                        </a:rPr>
                        <a:t> </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(RMLIMS, Lucknow)</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dirty="0">
                          <a:latin typeface="Calibri"/>
                          <a:ea typeface="Aptos"/>
                          <a:cs typeface="Times New Roman"/>
                        </a:rPr>
                        <a:t>ICRO</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Vice Chairman</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(2022-2024)</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6"/>
                  </a:ext>
                </a:extLst>
              </a:tr>
            </a:tbl>
          </a:graphicData>
        </a:graphic>
      </p:graphicFrame>
      <p:pic>
        <p:nvPicPr>
          <p:cNvPr id="5122" name="Picture 2"/>
          <p:cNvPicPr>
            <a:picLocks noChangeAspect="1" noChangeArrowheads="1"/>
          </p:cNvPicPr>
          <p:nvPr/>
        </p:nvPicPr>
        <p:blipFill>
          <a:blip r:embed="rId4" cstate="print"/>
          <a:srcRect/>
          <a:stretch>
            <a:fillRect/>
          </a:stretch>
        </p:blipFill>
        <p:spPr bwMode="auto">
          <a:xfrm>
            <a:off x="8686800" y="5143500"/>
            <a:ext cx="1127760" cy="1219200"/>
          </a:xfrm>
          <a:prstGeom prst="rect">
            <a:avLst/>
          </a:prstGeom>
          <a:noFill/>
          <a:ln w="9525">
            <a:noFill/>
            <a:miter lim="800000"/>
            <a:headEnd/>
            <a:tailEnd/>
          </a:ln>
        </p:spPr>
      </p:pic>
      <p:pic>
        <p:nvPicPr>
          <p:cNvPr id="16" name="Picture 4"/>
          <p:cNvPicPr>
            <a:picLocks noChangeAspect="1" noChangeArrowheads="1"/>
          </p:cNvPicPr>
          <p:nvPr/>
        </p:nvPicPr>
        <p:blipFill>
          <a:blip r:embed="rId5" cstate="print"/>
          <a:srcRect/>
          <a:stretch>
            <a:fillRect/>
          </a:stretch>
        </p:blipFill>
        <p:spPr bwMode="auto">
          <a:xfrm>
            <a:off x="8702040" y="7775605"/>
            <a:ext cx="1219200" cy="1257299"/>
          </a:xfrm>
          <a:prstGeom prst="rect">
            <a:avLst/>
          </a:prstGeom>
          <a:noFill/>
          <a:ln w="9525">
            <a:noFill/>
            <a:miter lim="800000"/>
            <a:headEnd/>
            <a:tailEnd/>
          </a:ln>
        </p:spPr>
      </p:pic>
      <p:pic>
        <p:nvPicPr>
          <p:cNvPr id="13" name="Picture 2"/>
          <p:cNvPicPr>
            <a:picLocks noChangeAspect="1" noChangeArrowheads="1"/>
          </p:cNvPicPr>
          <p:nvPr/>
        </p:nvPicPr>
        <p:blipFill>
          <a:blip r:embed="rId4" cstate="print"/>
          <a:srcRect/>
          <a:stretch>
            <a:fillRect/>
          </a:stretch>
        </p:blipFill>
        <p:spPr bwMode="auto">
          <a:xfrm>
            <a:off x="8702040" y="6438900"/>
            <a:ext cx="1127760" cy="1219200"/>
          </a:xfrm>
          <a:prstGeom prst="rect">
            <a:avLst/>
          </a:prstGeom>
          <a:noFill/>
          <a:ln w="9525">
            <a:noFill/>
            <a:miter lim="800000"/>
            <a:headEnd/>
            <a:tailEnd/>
          </a:ln>
        </p:spPr>
      </p:pic>
      <p:pic>
        <p:nvPicPr>
          <p:cNvPr id="6146" name="Picture 2"/>
          <p:cNvPicPr>
            <a:picLocks noChangeAspect="1" noChangeArrowheads="1"/>
          </p:cNvPicPr>
          <p:nvPr/>
        </p:nvPicPr>
        <p:blipFill>
          <a:blip r:embed="rId6" cstate="print"/>
          <a:srcRect/>
          <a:stretch>
            <a:fillRect/>
          </a:stretch>
        </p:blipFill>
        <p:spPr bwMode="auto">
          <a:xfrm>
            <a:off x="8686800" y="3707551"/>
            <a:ext cx="1143000" cy="1343874"/>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1434867566"/>
              </p:ext>
            </p:extLst>
          </p:nvPr>
        </p:nvGraphicFramePr>
        <p:xfrm>
          <a:off x="3048000" y="1638301"/>
          <a:ext cx="12192000" cy="7512193"/>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National Level</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64828">
                <a:tc>
                  <a:txBody>
                    <a:bodyPr/>
                    <a:lstStyle/>
                    <a:p>
                      <a:pPr algn="ctr">
                        <a:lnSpc>
                          <a:spcPct val="107000"/>
                        </a:lnSpc>
                        <a:spcAft>
                          <a:spcPts val="800"/>
                        </a:spcAft>
                      </a:pPr>
                      <a:r>
                        <a:rPr lang="en-IN" sz="2800" b="1" dirty="0">
                          <a:latin typeface="Calibri"/>
                          <a:ea typeface="Aptos"/>
                          <a:cs typeface="Times New Roman"/>
                        </a:rPr>
                        <a:t>Name</a:t>
                      </a:r>
                      <a:endParaRPr lang="en-US" sz="2800" dirty="0">
                        <a:latin typeface="Aptos"/>
                        <a:ea typeface="Aptos"/>
                        <a:cs typeface="Times New Roman"/>
                      </a:endParaRPr>
                    </a:p>
                  </a:txBody>
                  <a:tcPr marL="68580" marR="68580" marT="0" marB="0"/>
                </a:tc>
                <a:tc>
                  <a:txBody>
                    <a:bodyPr/>
                    <a:lstStyle/>
                    <a:p>
                      <a:endParaRPr lang="en-US" sz="2800" dirty="0"/>
                    </a:p>
                  </a:txBody>
                  <a:tcPr/>
                </a:tc>
                <a:tc>
                  <a:txBody>
                    <a:bodyPr/>
                    <a:lstStyle/>
                    <a:p>
                      <a:pPr algn="ctr">
                        <a:lnSpc>
                          <a:spcPct val="107000"/>
                        </a:lnSpc>
                        <a:spcAft>
                          <a:spcPts val="800"/>
                        </a:spcAft>
                      </a:pPr>
                      <a:r>
                        <a:rPr lang="en-IN" sz="2800" b="1" dirty="0">
                          <a:latin typeface="Calibri"/>
                          <a:ea typeface="Aptos"/>
                          <a:cs typeface="Times New Roman"/>
                        </a:rPr>
                        <a:t>Designation &amp; Period</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pPr>
                      <a:r>
                        <a:rPr lang="en-IN" sz="2400" b="1" dirty="0">
                          <a:latin typeface="Calibri"/>
                          <a:ea typeface="Aptos"/>
                          <a:cs typeface="Times New Roman"/>
                        </a:rPr>
                        <a:t>Dr Satyajit Pradhan</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a:t>
                      </a:r>
                      <a:r>
                        <a:rPr lang="en-IN" sz="2400" b="1" dirty="0">
                          <a:solidFill>
                            <a:srgbClr val="000000"/>
                          </a:solidFill>
                          <a:latin typeface="Calibri"/>
                          <a:ea typeface="Aptos"/>
                          <a:cs typeface="Times New Roman"/>
                        </a:rPr>
                        <a:t>MPMMCC &amp; HBCH, Varanasi)</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a:latin typeface="Calibri"/>
                          <a:ea typeface="Aptos"/>
                          <a:cs typeface="Times New Roman"/>
                        </a:rPr>
                        <a:t>ICRO</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Secretary</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(2016-2018)</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pPr>
                      <a:r>
                        <a:rPr lang="en-IN" sz="2400" b="1" dirty="0">
                          <a:latin typeface="Calibri"/>
                          <a:ea typeface="Aptos"/>
                          <a:cs typeface="Times New Roman"/>
                        </a:rPr>
                        <a:t>Dr Piyush Kumar</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(SRMS, Bareilly)</a:t>
                      </a:r>
                      <a:endParaRPr lang="en-US" sz="2400" dirty="0">
                        <a:latin typeface="Aptos"/>
                        <a:ea typeface="Aptos"/>
                        <a:cs typeface="Times New Roman"/>
                      </a:endParaRPr>
                    </a:p>
                  </a:txBody>
                  <a:tcPr marL="68580" marR="68580" marT="0" marB="0"/>
                </a:tc>
                <a:tc>
                  <a:txBody>
                    <a:bodyPr/>
                    <a:lstStyle/>
                    <a:p>
                      <a:endParaRPr lang="en-US" sz="2400"/>
                    </a:p>
                  </a:txBody>
                  <a:tcPr/>
                </a:tc>
                <a:tc>
                  <a:txBody>
                    <a:bodyPr/>
                    <a:lstStyle/>
                    <a:p>
                      <a:pPr algn="ctr">
                        <a:lnSpc>
                          <a:spcPct val="107000"/>
                        </a:lnSpc>
                        <a:spcAft>
                          <a:spcPts val="800"/>
                        </a:spcAft>
                      </a:pPr>
                      <a:r>
                        <a:rPr lang="en-IN" sz="2400" b="1">
                          <a:latin typeface="Calibri"/>
                          <a:ea typeface="Aptos"/>
                          <a:cs typeface="Times New Roman"/>
                        </a:rPr>
                        <a:t>ICRO</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Joint Secretary</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(2022-2024)</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4"/>
                  </a:ext>
                </a:extLst>
              </a:tr>
              <a:tr h="1311553">
                <a:tc>
                  <a:txBody>
                    <a:bodyPr/>
                    <a:lstStyle/>
                    <a:p>
                      <a:pPr algn="ctr">
                        <a:lnSpc>
                          <a:spcPct val="107000"/>
                        </a:lnSpc>
                        <a:spcAft>
                          <a:spcPts val="800"/>
                        </a:spcAft>
                      </a:pPr>
                      <a:r>
                        <a:rPr lang="en-IN" sz="2400" b="1" dirty="0">
                          <a:latin typeface="Calibri"/>
                          <a:ea typeface="Aptos"/>
                          <a:cs typeface="Times New Roman"/>
                        </a:rPr>
                        <a:t>Dr Ajeet Gandhi</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(RMLIMS, Lucknow)</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a:latin typeface="Calibri"/>
                          <a:ea typeface="Aptos"/>
                          <a:cs typeface="Times New Roman"/>
                        </a:rPr>
                        <a:t>YORF</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(2022-24)</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5"/>
                  </a:ext>
                </a:extLst>
              </a:tr>
              <a:tr h="1294578">
                <a:tc>
                  <a:txBody>
                    <a:bodyPr/>
                    <a:lstStyle/>
                    <a:p>
                      <a:pPr algn="ctr">
                        <a:lnSpc>
                          <a:spcPct val="107000"/>
                        </a:lnSpc>
                        <a:spcAft>
                          <a:spcPts val="800"/>
                        </a:spcAft>
                      </a:pPr>
                      <a:r>
                        <a:rPr lang="en-IN" sz="2400" b="1" dirty="0">
                          <a:latin typeface="Calibri"/>
                          <a:ea typeface="Aptos"/>
                          <a:cs typeface="Times New Roman"/>
                        </a:rPr>
                        <a:t>Dr L M </a:t>
                      </a:r>
                      <a:r>
                        <a:rPr lang="en-IN" sz="2400" b="1" dirty="0" err="1">
                          <a:latin typeface="Calibri"/>
                          <a:ea typeface="Aptos"/>
                          <a:cs typeface="Times New Roman"/>
                        </a:rPr>
                        <a:t>Aggarwal</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(IMS, BHU, Varanasi)</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dirty="0">
                          <a:latin typeface="Calibri"/>
                          <a:ea typeface="Aptos"/>
                          <a:cs typeface="Times New Roman"/>
                        </a:rPr>
                        <a:t>National AROI</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Physics Representative</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(2018-22)</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6"/>
                  </a:ext>
                </a:extLst>
              </a:tr>
            </a:tbl>
          </a:graphicData>
        </a:graphic>
      </p:graphicFrame>
      <p:pic>
        <p:nvPicPr>
          <p:cNvPr id="5122" name="Picture 2"/>
          <p:cNvPicPr>
            <a:picLocks noChangeAspect="1" noChangeArrowheads="1"/>
          </p:cNvPicPr>
          <p:nvPr/>
        </p:nvPicPr>
        <p:blipFill>
          <a:blip r:embed="rId4" cstate="print"/>
          <a:srcRect/>
          <a:stretch>
            <a:fillRect/>
          </a:stretch>
        </p:blipFill>
        <p:spPr bwMode="auto">
          <a:xfrm>
            <a:off x="8686800" y="3771900"/>
            <a:ext cx="1127760" cy="1219200"/>
          </a:xfrm>
          <a:prstGeom prst="rect">
            <a:avLst/>
          </a:prstGeom>
          <a:noFill/>
          <a:ln w="9525">
            <a:noFill/>
            <a:miter lim="800000"/>
            <a:headEnd/>
            <a:tailEnd/>
          </a:ln>
        </p:spPr>
      </p:pic>
      <p:pic>
        <p:nvPicPr>
          <p:cNvPr id="7170" name="Picture 2"/>
          <p:cNvPicPr>
            <a:picLocks noChangeAspect="1" noChangeArrowheads="1"/>
          </p:cNvPicPr>
          <p:nvPr/>
        </p:nvPicPr>
        <p:blipFill>
          <a:blip r:embed="rId5" cstate="print"/>
          <a:srcRect/>
          <a:stretch>
            <a:fillRect/>
          </a:stretch>
        </p:blipFill>
        <p:spPr bwMode="auto">
          <a:xfrm>
            <a:off x="8686800" y="5127625"/>
            <a:ext cx="1066800" cy="1092200"/>
          </a:xfrm>
          <a:prstGeom prst="rect">
            <a:avLst/>
          </a:prstGeom>
          <a:noFill/>
          <a:ln w="9525">
            <a:noFill/>
            <a:miter lim="800000"/>
            <a:headEnd/>
            <a:tailEnd/>
          </a:ln>
        </p:spPr>
      </p:pic>
      <p:pic>
        <p:nvPicPr>
          <p:cNvPr id="7171" name="Picture 3" descr="Ajit Gandhi"/>
          <p:cNvPicPr>
            <a:picLocks noChangeAspect="1" noChangeArrowheads="1"/>
          </p:cNvPicPr>
          <p:nvPr/>
        </p:nvPicPr>
        <p:blipFill>
          <a:blip r:embed="rId6" cstate="print"/>
          <a:srcRect/>
          <a:stretch>
            <a:fillRect/>
          </a:stretch>
        </p:blipFill>
        <p:spPr bwMode="auto">
          <a:xfrm>
            <a:off x="8686800" y="6515100"/>
            <a:ext cx="1066800" cy="1152525"/>
          </a:xfrm>
          <a:prstGeom prst="rect">
            <a:avLst/>
          </a:prstGeom>
          <a:noFill/>
          <a:ln w="9525">
            <a:noFill/>
            <a:miter lim="800000"/>
            <a:headEnd/>
            <a:tailEnd/>
          </a:ln>
        </p:spPr>
      </p:pic>
      <p:pic>
        <p:nvPicPr>
          <p:cNvPr id="7172" name="Picture 4" descr="L M Aggarwal"/>
          <p:cNvPicPr>
            <a:picLocks noChangeAspect="1" noChangeArrowheads="1"/>
          </p:cNvPicPr>
          <p:nvPr/>
        </p:nvPicPr>
        <p:blipFill>
          <a:blip r:embed="rId7" cstate="print"/>
          <a:srcRect/>
          <a:stretch>
            <a:fillRect/>
          </a:stretch>
        </p:blipFill>
        <p:spPr bwMode="auto">
          <a:xfrm>
            <a:off x="8801099" y="7797993"/>
            <a:ext cx="990600" cy="1143000"/>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140393721"/>
              </p:ext>
            </p:extLst>
          </p:nvPr>
        </p:nvGraphicFramePr>
        <p:xfrm>
          <a:off x="3048000" y="1638301"/>
          <a:ext cx="12192000" cy="4806251"/>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National Level</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47691">
                <a:tc>
                  <a:txBody>
                    <a:bodyPr/>
                    <a:lstStyle/>
                    <a:p>
                      <a:pPr algn="ctr">
                        <a:lnSpc>
                          <a:spcPct val="107000"/>
                        </a:lnSpc>
                        <a:spcAft>
                          <a:spcPts val="800"/>
                        </a:spcAft>
                      </a:pPr>
                      <a:r>
                        <a:rPr lang="en-IN" sz="2800" b="1" dirty="0">
                          <a:latin typeface="Calibri"/>
                          <a:ea typeface="Aptos"/>
                          <a:cs typeface="Times New Roman"/>
                        </a:rPr>
                        <a:t>Name</a:t>
                      </a:r>
                      <a:endParaRPr lang="en-US" sz="2800" dirty="0">
                        <a:latin typeface="Aptos"/>
                        <a:ea typeface="Aptos"/>
                        <a:cs typeface="Times New Roman"/>
                      </a:endParaRPr>
                    </a:p>
                  </a:txBody>
                  <a:tcPr marL="68580" marR="68580" marT="0" marB="0"/>
                </a:tc>
                <a:tc>
                  <a:txBody>
                    <a:bodyPr/>
                    <a:lstStyle/>
                    <a:p>
                      <a:endParaRPr lang="en-US" sz="2800" dirty="0"/>
                    </a:p>
                  </a:txBody>
                  <a:tcPr/>
                </a:tc>
                <a:tc>
                  <a:txBody>
                    <a:bodyPr/>
                    <a:lstStyle/>
                    <a:p>
                      <a:pPr algn="ctr">
                        <a:lnSpc>
                          <a:spcPct val="107000"/>
                        </a:lnSpc>
                        <a:spcAft>
                          <a:spcPts val="800"/>
                        </a:spcAft>
                      </a:pPr>
                      <a:r>
                        <a:rPr lang="en-IN" sz="2800" b="1" dirty="0">
                          <a:latin typeface="Calibri"/>
                          <a:ea typeface="Aptos"/>
                          <a:cs typeface="Times New Roman"/>
                        </a:rPr>
                        <a:t>Designation &amp; Period</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pPr>
                      <a:r>
                        <a:rPr lang="en-IN" sz="2400" b="1" dirty="0">
                          <a:latin typeface="Calibri"/>
                          <a:ea typeface="Aptos"/>
                          <a:cs typeface="Times New Roman"/>
                        </a:rPr>
                        <a:t>Dr Rajendra Kumar</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(KGMU, Lucknow)</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a:latin typeface="Calibri"/>
                          <a:ea typeface="Aptos"/>
                          <a:cs typeface="Times New Roman"/>
                        </a:rPr>
                        <a:t>National AROI</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Physics Representative</a:t>
                      </a:r>
                      <a:endParaRPr lang="en-US" sz="2400">
                        <a:latin typeface="Aptos"/>
                        <a:ea typeface="Aptos"/>
                        <a:cs typeface="Times New Roman"/>
                      </a:endParaRPr>
                    </a:p>
                    <a:p>
                      <a:pPr algn="ctr">
                        <a:lnSpc>
                          <a:spcPct val="107000"/>
                        </a:lnSpc>
                        <a:spcAft>
                          <a:spcPts val="800"/>
                        </a:spcAft>
                      </a:pPr>
                      <a:r>
                        <a:rPr lang="en-IN" sz="2400" b="1">
                          <a:latin typeface="Calibri"/>
                          <a:ea typeface="Aptos"/>
                          <a:cs typeface="Times New Roman"/>
                        </a:rPr>
                        <a:t>(1996-98)</a:t>
                      </a:r>
                      <a:endParaRPr lang="en-US" sz="2400">
                        <a:latin typeface="Aptos"/>
                        <a:ea typeface="Aptos"/>
                        <a:cs typeface="Times New Roman"/>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pPr>
                      <a:r>
                        <a:rPr lang="en-IN" sz="2400" b="1" dirty="0">
                          <a:latin typeface="Calibri"/>
                          <a:ea typeface="Aptos"/>
                          <a:cs typeface="Times New Roman"/>
                        </a:rPr>
                        <a:t>Dr </a:t>
                      </a:r>
                      <a:r>
                        <a:rPr lang="en-IN" sz="2400" b="1" dirty="0" err="1">
                          <a:latin typeface="Calibri"/>
                          <a:ea typeface="Aptos"/>
                          <a:cs typeface="Times New Roman"/>
                        </a:rPr>
                        <a:t>Pawan</a:t>
                      </a:r>
                      <a:r>
                        <a:rPr lang="en-IN" sz="2400" b="1" dirty="0">
                          <a:latin typeface="Calibri"/>
                          <a:ea typeface="Aptos"/>
                          <a:cs typeface="Times New Roman"/>
                        </a:rPr>
                        <a:t> Kumar</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(SRMS, Bareilly)</a:t>
                      </a:r>
                      <a:endParaRPr lang="en-US" sz="2400" dirty="0">
                        <a:latin typeface="Aptos"/>
                        <a:ea typeface="Aptos"/>
                        <a:cs typeface="Times New Roman"/>
                      </a:endParaRPr>
                    </a:p>
                  </a:txBody>
                  <a:tcPr marL="68580" marR="68580" marT="0" marB="0"/>
                </a:tc>
                <a:tc>
                  <a:txBody>
                    <a:bodyPr/>
                    <a:lstStyle/>
                    <a:p>
                      <a:endParaRPr lang="en-US" sz="2400" dirty="0"/>
                    </a:p>
                  </a:txBody>
                  <a:tcPr/>
                </a:tc>
                <a:tc>
                  <a:txBody>
                    <a:bodyPr/>
                    <a:lstStyle/>
                    <a:p>
                      <a:pPr algn="ctr">
                        <a:lnSpc>
                          <a:spcPct val="107000"/>
                        </a:lnSpc>
                        <a:spcAft>
                          <a:spcPts val="800"/>
                        </a:spcAft>
                      </a:pPr>
                      <a:r>
                        <a:rPr lang="en-IN" sz="2400" b="1" dirty="0">
                          <a:latin typeface="Calibri"/>
                          <a:ea typeface="Aptos"/>
                          <a:cs typeface="Times New Roman"/>
                        </a:rPr>
                        <a:t>AROI – AP Chapter </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General Secretary</a:t>
                      </a:r>
                      <a:endParaRPr lang="en-US" sz="2400" dirty="0">
                        <a:latin typeface="Aptos"/>
                        <a:ea typeface="Aptos"/>
                        <a:cs typeface="Times New Roman"/>
                      </a:endParaRPr>
                    </a:p>
                    <a:p>
                      <a:pPr algn="ctr">
                        <a:lnSpc>
                          <a:spcPct val="107000"/>
                        </a:lnSpc>
                        <a:spcAft>
                          <a:spcPts val="800"/>
                        </a:spcAft>
                      </a:pPr>
                      <a:r>
                        <a:rPr lang="en-IN" sz="2400" b="1" dirty="0">
                          <a:latin typeface="Calibri"/>
                          <a:ea typeface="Aptos"/>
                          <a:cs typeface="Times New Roman"/>
                        </a:rPr>
                        <a:t>(2004-06)</a:t>
                      </a:r>
                      <a:endParaRPr lang="en-US" sz="2400" dirty="0">
                        <a:latin typeface="Aptos"/>
                        <a:ea typeface="Aptos"/>
                        <a:cs typeface="Times New Roman"/>
                      </a:endParaRPr>
                    </a:p>
                  </a:txBody>
                  <a:tcPr marL="68580" marR="68580" marT="0" marB="0"/>
                </a:tc>
                <a:extLst>
                  <a:ext uri="{0D108BD9-81ED-4DB2-BD59-A6C34878D82A}">
                    <a16:rowId xmlns:a16="http://schemas.microsoft.com/office/drawing/2014/main" val="10004"/>
                  </a:ext>
                </a:extLst>
              </a:tr>
            </a:tbl>
          </a:graphicData>
        </a:graphic>
      </p:graphicFrame>
      <p:pic>
        <p:nvPicPr>
          <p:cNvPr id="8194" name="Picture 2" descr="-"/>
          <p:cNvPicPr>
            <a:picLocks noChangeAspect="1" noChangeArrowheads="1"/>
          </p:cNvPicPr>
          <p:nvPr/>
        </p:nvPicPr>
        <p:blipFill>
          <a:blip r:embed="rId4" r:link="rId5" cstate="print"/>
          <a:srcRect/>
          <a:stretch>
            <a:fillRect/>
          </a:stretch>
        </p:blipFill>
        <p:spPr bwMode="auto">
          <a:xfrm>
            <a:off x="8763000" y="3695700"/>
            <a:ext cx="1025349" cy="1295400"/>
          </a:xfrm>
          <a:prstGeom prst="rect">
            <a:avLst/>
          </a:prstGeom>
          <a:noFill/>
          <a:ln w="9525">
            <a:noFill/>
            <a:miter lim="800000"/>
            <a:headEnd/>
            <a:tailEnd/>
          </a:ln>
        </p:spPr>
      </p:pic>
      <p:pic>
        <p:nvPicPr>
          <p:cNvPr id="8195" name="Picture 3"/>
          <p:cNvPicPr>
            <a:picLocks noChangeAspect="1" noChangeArrowheads="1"/>
          </p:cNvPicPr>
          <p:nvPr/>
        </p:nvPicPr>
        <p:blipFill>
          <a:blip r:embed="rId6" cstate="print"/>
          <a:srcRect/>
          <a:stretch>
            <a:fillRect/>
          </a:stretch>
        </p:blipFill>
        <p:spPr bwMode="auto">
          <a:xfrm>
            <a:off x="8721549" y="5143500"/>
            <a:ext cx="1066800" cy="1068388"/>
          </a:xfrm>
          <a:prstGeom prst="rect">
            <a:avLst/>
          </a:prstGeom>
          <a:noFill/>
          <a:ln w="9525">
            <a:noFill/>
            <a:miter lim="800000"/>
            <a:headEnd/>
            <a:tailEnd/>
          </a:ln>
        </p:spPr>
      </p:pic>
    </p:spTree>
    <p:extLst>
      <p:ext uri="{BB962C8B-B14F-4D97-AF65-F5344CB8AC3E}">
        <p14:creationId xmlns:p14="http://schemas.microsoft.com/office/powerpoint/2010/main" val="3522205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849C414-0657-AF85-0501-78CA132D8D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6DACBE-C04F-0856-D999-1A26DBC728F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5F67F1C-4F44-AD2F-5432-202EA0FB1DF1}"/>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56127AF3-1A6A-07C9-A126-50FA055431A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ED67AE8-8662-D222-F6A7-BD9EFF57B6C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7E025B5-B9E2-786C-7504-A3A6E724E9B3}"/>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CDA261C-D5B2-AA55-631C-8D5B715166A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728292127"/>
              </p:ext>
            </p:extLst>
          </p:nvPr>
        </p:nvGraphicFramePr>
        <p:xfrm>
          <a:off x="3048000" y="952500"/>
          <a:ext cx="12192000" cy="8847208"/>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STATE Level (UPAROI)</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47691">
                <a:tc>
                  <a:txBody>
                    <a:bodyPr/>
                    <a:lstStyle/>
                    <a:p>
                      <a:pPr algn="ctr">
                        <a:lnSpc>
                          <a:spcPct val="107000"/>
                        </a:lnSpc>
                        <a:spcAft>
                          <a:spcPts val="800"/>
                        </a:spcAft>
                      </a:pPr>
                      <a:r>
                        <a:rPr lang="en-IN" sz="2800" b="1" dirty="0">
                          <a:latin typeface="Calibri"/>
                          <a:ea typeface="Aptos"/>
                          <a:cs typeface="Times New Roman"/>
                        </a:rPr>
                        <a:t>Period</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President</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General Secretary</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pPr>
                      <a:r>
                        <a:rPr lang="en-IN" sz="2800" b="1" dirty="0">
                          <a:latin typeface="Calibri"/>
                          <a:ea typeface="Aptos"/>
                          <a:cs typeface="Times New Roman"/>
                        </a:rPr>
                        <a:t>2023-25</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endParaRPr lang="en-US" sz="1800" dirty="0">
                        <a:latin typeface="Aptos"/>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r>
                        <a:rPr lang="en-IN" sz="1800" b="1" dirty="0">
                          <a:latin typeface="Calibri"/>
                          <a:ea typeface="Aptos"/>
                          <a:cs typeface="Times New Roman"/>
                        </a:rPr>
                        <a:t>Dr </a:t>
                      </a:r>
                      <a:r>
                        <a:rPr lang="en-IN" sz="1800" b="1" dirty="0" err="1">
                          <a:latin typeface="Calibri"/>
                          <a:ea typeface="Aptos"/>
                          <a:cs typeface="Times New Roman"/>
                        </a:rPr>
                        <a:t>Pawan</a:t>
                      </a:r>
                      <a:r>
                        <a:rPr lang="en-IN" sz="1800" b="1" dirty="0">
                          <a:latin typeface="Calibri"/>
                          <a:ea typeface="Aptos"/>
                          <a:cs typeface="Times New Roman"/>
                        </a:rPr>
                        <a:t> Kumar</a:t>
                      </a:r>
                      <a:endParaRPr lang="en-US" sz="1800" dirty="0">
                        <a:latin typeface="Aptos"/>
                        <a:ea typeface="Aptos"/>
                        <a:cs typeface="Times New Roman"/>
                      </a:endParaRPr>
                    </a:p>
                    <a:p>
                      <a:pPr algn="ctr">
                        <a:lnSpc>
                          <a:spcPct val="107000"/>
                        </a:lnSpc>
                        <a:spcAft>
                          <a:spcPts val="800"/>
                        </a:spcAft>
                      </a:pPr>
                      <a:r>
                        <a:rPr lang="en-IN" sz="1800" b="1" dirty="0">
                          <a:latin typeface="Calibri"/>
                          <a:ea typeface="Aptos"/>
                          <a:cs typeface="Times New Roman"/>
                        </a:rPr>
                        <a:t>(SRMS, Bareilly)</a:t>
                      </a:r>
                    </a:p>
                  </a:txBody>
                  <a:tcPr marL="68580" marR="68580" marT="0" marB="0"/>
                </a:tc>
                <a:tc>
                  <a:txBody>
                    <a:bodyPr/>
                    <a:lstStyle/>
                    <a:p>
                      <a:pPr algn="ctr">
                        <a:lnSpc>
                          <a:spcPct val="107000"/>
                        </a:lnSpc>
                        <a:spcAft>
                          <a:spcPts val="800"/>
                        </a:spcAft>
                      </a:pPr>
                      <a:endParaRPr lang="en-US" sz="1800" dirty="0">
                        <a:latin typeface="Aptos"/>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r>
                        <a:rPr lang="en-IN" sz="1800" b="1" dirty="0">
                          <a:latin typeface="Calibri"/>
                          <a:ea typeface="Aptos"/>
                          <a:cs typeface="Times New Roman"/>
                        </a:rPr>
                        <a:t>Dr Md </a:t>
                      </a:r>
                      <a:r>
                        <a:rPr lang="en-IN" sz="1800" b="1" dirty="0" err="1">
                          <a:latin typeface="Calibri"/>
                          <a:ea typeface="Aptos"/>
                          <a:cs typeface="Times New Roman"/>
                        </a:rPr>
                        <a:t>Shadab</a:t>
                      </a:r>
                      <a:r>
                        <a:rPr lang="en-IN" sz="1800" b="1" dirty="0">
                          <a:latin typeface="Calibri"/>
                          <a:ea typeface="Aptos"/>
                          <a:cs typeface="Times New Roman"/>
                        </a:rPr>
                        <a:t> </a:t>
                      </a:r>
                      <a:r>
                        <a:rPr lang="en-IN" sz="1800" b="1" dirty="0" err="1">
                          <a:latin typeface="Calibri"/>
                          <a:ea typeface="Aptos"/>
                          <a:cs typeface="Times New Roman"/>
                        </a:rPr>
                        <a:t>Alam</a:t>
                      </a:r>
                      <a:endParaRPr lang="en-US" sz="1800" dirty="0">
                        <a:latin typeface="Aptos"/>
                        <a:ea typeface="Aptos"/>
                        <a:cs typeface="Times New Roman"/>
                      </a:endParaRPr>
                    </a:p>
                    <a:p>
                      <a:pPr algn="ctr">
                        <a:lnSpc>
                          <a:spcPct val="107000"/>
                        </a:lnSpc>
                        <a:spcAft>
                          <a:spcPts val="800"/>
                        </a:spcAft>
                      </a:pPr>
                      <a:r>
                        <a:rPr lang="en-IN" sz="1800" b="1" dirty="0">
                          <a:latin typeface="Calibri"/>
                          <a:ea typeface="Aptos"/>
                          <a:cs typeface="Times New Roman"/>
                        </a:rPr>
                        <a:t>(JNMC, AMU, Aligarh)</a:t>
                      </a:r>
                      <a:endParaRPr lang="en-US" sz="1800" dirty="0">
                        <a:latin typeface="Aptos"/>
                        <a:ea typeface="Aptos"/>
                        <a:cs typeface="Times New Roman"/>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pPr>
                      <a:r>
                        <a:rPr lang="en-IN" sz="2800" b="1" dirty="0">
                          <a:latin typeface="Calibri"/>
                          <a:ea typeface="Aptos"/>
                          <a:cs typeface="Times New Roman"/>
                        </a:rPr>
                        <a:t>2021-23</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endParaRPr lang="en-IN" sz="1800" dirty="0">
                        <a:latin typeface="Aptos"/>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r>
                        <a:rPr lang="en-IN" sz="1800" b="1" dirty="0">
                          <a:latin typeface="Calibri"/>
                          <a:ea typeface="Aptos"/>
                          <a:cs typeface="Times New Roman"/>
                        </a:rPr>
                        <a:t>Dr </a:t>
                      </a:r>
                      <a:r>
                        <a:rPr lang="en-IN" sz="1800" b="1" dirty="0" err="1">
                          <a:latin typeface="Calibri"/>
                          <a:ea typeface="Aptos"/>
                          <a:cs typeface="Times New Roman"/>
                        </a:rPr>
                        <a:t>Shaleen</a:t>
                      </a:r>
                      <a:r>
                        <a:rPr lang="en-IN" sz="1800" b="1" dirty="0">
                          <a:latin typeface="Calibri"/>
                          <a:ea typeface="Aptos"/>
                          <a:cs typeface="Times New Roman"/>
                        </a:rPr>
                        <a:t> Kumar</a:t>
                      </a:r>
                      <a:endParaRPr lang="en-US" sz="1800" dirty="0">
                        <a:latin typeface="Aptos"/>
                        <a:ea typeface="Aptos"/>
                        <a:cs typeface="Times New Roman"/>
                      </a:endParaRPr>
                    </a:p>
                    <a:p>
                      <a:pPr algn="ctr">
                        <a:lnSpc>
                          <a:spcPct val="107000"/>
                        </a:lnSpc>
                        <a:spcAft>
                          <a:spcPts val="800"/>
                        </a:spcAft>
                      </a:pPr>
                      <a:r>
                        <a:rPr lang="en-IN" sz="1800" b="1" dirty="0">
                          <a:latin typeface="Calibri"/>
                          <a:ea typeface="Aptos"/>
                          <a:cs typeface="Times New Roman"/>
                        </a:rPr>
                        <a:t>(SGPGI, Lucknow)</a:t>
                      </a:r>
                    </a:p>
                  </a:txBody>
                  <a:tcPr marL="68580" marR="68580" marT="0" marB="0"/>
                </a:tc>
                <a:tc>
                  <a:txBody>
                    <a:bodyPr/>
                    <a:lstStyle/>
                    <a:p>
                      <a:pPr algn="ctr">
                        <a:lnSpc>
                          <a:spcPct val="107000"/>
                        </a:lnSpc>
                        <a:spcAft>
                          <a:spcPts val="800"/>
                        </a:spcAft>
                      </a:pPr>
                      <a:endParaRPr lang="en-US" sz="1800" dirty="0">
                        <a:latin typeface="Aptos"/>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r>
                        <a:rPr lang="en-IN" sz="1800" b="1" dirty="0">
                          <a:latin typeface="Calibri"/>
                          <a:ea typeface="Aptos"/>
                          <a:cs typeface="Times New Roman"/>
                        </a:rPr>
                        <a:t>Dr Surabhi Gupta</a:t>
                      </a:r>
                      <a:endParaRPr lang="en-US" sz="1800" dirty="0">
                        <a:latin typeface="Aptos"/>
                        <a:ea typeface="Aptos"/>
                        <a:cs typeface="Times New Roman"/>
                      </a:endParaRPr>
                    </a:p>
                    <a:p>
                      <a:pPr algn="ctr">
                        <a:lnSpc>
                          <a:spcPct val="107000"/>
                        </a:lnSpc>
                        <a:spcAft>
                          <a:spcPts val="800"/>
                        </a:spcAft>
                      </a:pPr>
                      <a:r>
                        <a:rPr lang="en-IN" sz="1800" b="1" dirty="0">
                          <a:latin typeface="Calibri"/>
                          <a:ea typeface="Aptos"/>
                          <a:cs typeface="Times New Roman"/>
                        </a:rPr>
                        <a:t>(SNMC, Agra)</a:t>
                      </a:r>
                      <a:endParaRPr lang="en-US" sz="1800" dirty="0">
                        <a:latin typeface="Aptos"/>
                        <a:ea typeface="Aptos"/>
                        <a:cs typeface="Times New Roman"/>
                      </a:endParaRPr>
                    </a:p>
                  </a:txBody>
                  <a:tcPr marL="68580" marR="68580" marT="0" marB="0"/>
                </a:tc>
                <a:extLst>
                  <a:ext uri="{0D108BD9-81ED-4DB2-BD59-A6C34878D82A}">
                    <a16:rowId xmlns:a16="http://schemas.microsoft.com/office/drawing/2014/main" val="10004"/>
                  </a:ext>
                </a:extLst>
              </a:tr>
              <a:tr h="1504943">
                <a:tc>
                  <a:txBody>
                    <a:bodyPr/>
                    <a:lstStyle/>
                    <a:p>
                      <a:pPr algn="ctr">
                        <a:lnSpc>
                          <a:spcPct val="107000"/>
                        </a:lnSpc>
                        <a:spcAft>
                          <a:spcPts val="800"/>
                        </a:spcAft>
                      </a:pPr>
                      <a:r>
                        <a:rPr lang="en-IN" sz="2800" b="1" dirty="0">
                          <a:latin typeface="Calibri"/>
                          <a:ea typeface="Aptos"/>
                          <a:cs typeface="Times New Roman"/>
                        </a:rPr>
                        <a:t>2018-21</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endParaRPr lang="en-US" sz="1800" dirty="0">
                        <a:latin typeface="Aptos"/>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r>
                        <a:rPr lang="en-IN" sz="1800" b="1" dirty="0">
                          <a:latin typeface="Calibri"/>
                          <a:ea typeface="Aptos"/>
                          <a:cs typeface="Times New Roman"/>
                        </a:rPr>
                        <a:t>Dr Anu Tiwari</a:t>
                      </a:r>
                      <a:endParaRPr lang="en-US" sz="1800" dirty="0">
                        <a:latin typeface="Aptos"/>
                        <a:ea typeface="Aptos"/>
                        <a:cs typeface="Times New Roman"/>
                      </a:endParaRPr>
                    </a:p>
                    <a:p>
                      <a:pPr algn="ctr">
                        <a:lnSpc>
                          <a:spcPct val="107000"/>
                        </a:lnSpc>
                        <a:spcAft>
                          <a:spcPts val="800"/>
                        </a:spcAft>
                      </a:pPr>
                      <a:r>
                        <a:rPr lang="en-IN" sz="1800" b="1" dirty="0">
                          <a:solidFill>
                            <a:srgbClr val="000000"/>
                          </a:solidFill>
                          <a:latin typeface="Calibri"/>
                          <a:ea typeface="Aptos"/>
                          <a:cs typeface="Times New Roman"/>
                        </a:rPr>
                        <a:t>(Royal Cancer Institute, Kanpur)</a:t>
                      </a:r>
                    </a:p>
                  </a:txBody>
                  <a:tcPr marL="68580" marR="68580" marT="0" marB="0"/>
                </a:tc>
                <a:tc>
                  <a:txBody>
                    <a:bodyPr/>
                    <a:lstStyle/>
                    <a:p>
                      <a:pPr algn="ctr">
                        <a:lnSpc>
                          <a:spcPct val="107000"/>
                        </a:lnSpc>
                        <a:spcAft>
                          <a:spcPts val="800"/>
                        </a:spcAft>
                      </a:pPr>
                      <a:endParaRPr lang="en-US" sz="1800" dirty="0">
                        <a:latin typeface="Aptos"/>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endParaRPr lang="en-IN" sz="1800" b="1" dirty="0">
                        <a:latin typeface="Calibri"/>
                        <a:ea typeface="Aptos"/>
                        <a:cs typeface="Times New Roman"/>
                      </a:endParaRPr>
                    </a:p>
                    <a:p>
                      <a:pPr algn="ctr">
                        <a:lnSpc>
                          <a:spcPct val="107000"/>
                        </a:lnSpc>
                        <a:spcAft>
                          <a:spcPts val="800"/>
                        </a:spcAft>
                      </a:pPr>
                      <a:r>
                        <a:rPr lang="en-IN" sz="1800" b="1" dirty="0">
                          <a:latin typeface="Calibri"/>
                          <a:ea typeface="Aptos"/>
                          <a:cs typeface="Times New Roman"/>
                        </a:rPr>
                        <a:t>Dr Sunil Choudhary</a:t>
                      </a:r>
                      <a:endParaRPr lang="en-US" sz="1800" dirty="0">
                        <a:latin typeface="Aptos"/>
                        <a:ea typeface="Aptos"/>
                        <a:cs typeface="Times New Roman"/>
                      </a:endParaRPr>
                    </a:p>
                    <a:p>
                      <a:pPr algn="ctr">
                        <a:lnSpc>
                          <a:spcPct val="107000"/>
                        </a:lnSpc>
                        <a:spcAft>
                          <a:spcPts val="800"/>
                        </a:spcAft>
                      </a:pPr>
                      <a:r>
                        <a:rPr lang="en-IN" sz="1800" b="1" dirty="0">
                          <a:latin typeface="Calibri"/>
                          <a:ea typeface="Aptos"/>
                          <a:cs typeface="Times New Roman"/>
                        </a:rPr>
                        <a:t>(IMS, BHU, Varanasi)</a:t>
                      </a:r>
                      <a:endParaRPr lang="en-US" sz="1800" dirty="0">
                        <a:latin typeface="Aptos"/>
                        <a:ea typeface="Aptos"/>
                        <a:cs typeface="Times New Roman"/>
                      </a:endParaRPr>
                    </a:p>
                  </a:txBody>
                  <a:tcPr marL="68580" marR="68580" marT="0" marB="0"/>
                </a:tc>
                <a:extLst>
                  <a:ext uri="{0D108BD9-81ED-4DB2-BD59-A6C34878D82A}">
                    <a16:rowId xmlns:a16="http://schemas.microsoft.com/office/drawing/2014/main" val="10005"/>
                  </a:ext>
                </a:extLst>
              </a:tr>
            </a:tbl>
          </a:graphicData>
        </a:graphic>
      </p:graphicFrame>
      <p:pic>
        <p:nvPicPr>
          <p:cNvPr id="8195" name="Picture 3"/>
          <p:cNvPicPr>
            <a:picLocks noChangeAspect="1" noChangeArrowheads="1"/>
          </p:cNvPicPr>
          <p:nvPr/>
        </p:nvPicPr>
        <p:blipFill>
          <a:blip r:embed="rId4" cstate="print"/>
          <a:srcRect/>
          <a:stretch>
            <a:fillRect/>
          </a:stretch>
        </p:blipFill>
        <p:spPr bwMode="auto">
          <a:xfrm>
            <a:off x="8610600" y="3162300"/>
            <a:ext cx="1066800" cy="1068388"/>
          </a:xfrm>
          <a:prstGeom prst="rect">
            <a:avLst/>
          </a:prstGeom>
          <a:noFill/>
          <a:ln w="9525">
            <a:noFill/>
            <a:miter lim="800000"/>
            <a:headEnd/>
            <a:tailEnd/>
          </a:ln>
        </p:spPr>
      </p:pic>
      <p:pic>
        <p:nvPicPr>
          <p:cNvPr id="7" name="Picture 6" descr="A person wearing glasses and a black jacket&#10;&#10;AI-generated content may be incorrect.">
            <a:extLst>
              <a:ext uri="{FF2B5EF4-FFF2-40B4-BE49-F238E27FC236}">
                <a16:creationId xmlns:a16="http://schemas.microsoft.com/office/drawing/2014/main" id="{FF3E2E8B-619F-3CAB-7775-C86F4C99F5D1}"/>
              </a:ext>
            </a:extLst>
          </p:cNvPr>
          <p:cNvPicPr>
            <a:picLocks noChangeAspect="1"/>
          </p:cNvPicPr>
          <p:nvPr/>
        </p:nvPicPr>
        <p:blipFill>
          <a:blip r:embed="rId5" cstate="print"/>
          <a:stretch>
            <a:fillRect/>
          </a:stretch>
        </p:blipFill>
        <p:spPr>
          <a:xfrm>
            <a:off x="12725399" y="3082593"/>
            <a:ext cx="914401" cy="1162052"/>
          </a:xfrm>
          <a:prstGeom prst="rect">
            <a:avLst/>
          </a:prstGeom>
        </p:spPr>
      </p:pic>
      <p:pic>
        <p:nvPicPr>
          <p:cNvPr id="12" name="Picture 11" descr="A person in a plaid shirt&#10;&#10;AI-generated content may be incorrect.">
            <a:extLst>
              <a:ext uri="{FF2B5EF4-FFF2-40B4-BE49-F238E27FC236}">
                <a16:creationId xmlns:a16="http://schemas.microsoft.com/office/drawing/2014/main" id="{D6945CA1-AFFA-B60C-50B5-733569EBCFDF}"/>
              </a:ext>
            </a:extLst>
          </p:cNvPr>
          <p:cNvPicPr>
            <a:picLocks noChangeAspect="1"/>
          </p:cNvPicPr>
          <p:nvPr/>
        </p:nvPicPr>
        <p:blipFill>
          <a:blip r:embed="rId6" cstate="print"/>
          <a:stretch>
            <a:fillRect/>
          </a:stretch>
        </p:blipFill>
        <p:spPr>
          <a:xfrm>
            <a:off x="8582095" y="5362719"/>
            <a:ext cx="1123810" cy="1152381"/>
          </a:xfrm>
          <a:prstGeom prst="rect">
            <a:avLst/>
          </a:prstGeom>
        </p:spPr>
      </p:pic>
      <p:pic>
        <p:nvPicPr>
          <p:cNvPr id="14" name="Picture 13" descr="A person in a green dress&#10;&#10;AI-generated content may be incorrect.">
            <a:extLst>
              <a:ext uri="{FF2B5EF4-FFF2-40B4-BE49-F238E27FC236}">
                <a16:creationId xmlns:a16="http://schemas.microsoft.com/office/drawing/2014/main" id="{C768F62D-DC58-3DEA-46B4-3D126464B35C}"/>
              </a:ext>
            </a:extLst>
          </p:cNvPr>
          <p:cNvPicPr>
            <a:picLocks noChangeAspect="1"/>
          </p:cNvPicPr>
          <p:nvPr/>
        </p:nvPicPr>
        <p:blipFill>
          <a:blip r:embed="rId7" cstate="print"/>
          <a:stretch>
            <a:fillRect/>
          </a:stretch>
        </p:blipFill>
        <p:spPr>
          <a:xfrm>
            <a:off x="12735517" y="5336458"/>
            <a:ext cx="980483" cy="1238095"/>
          </a:xfrm>
          <a:prstGeom prst="rect">
            <a:avLst/>
          </a:prstGeom>
        </p:spPr>
      </p:pic>
      <p:pic>
        <p:nvPicPr>
          <p:cNvPr id="16" name="Picture 15" descr="A person in a white coat&#10;&#10;AI-generated content may be incorrect.">
            <a:extLst>
              <a:ext uri="{FF2B5EF4-FFF2-40B4-BE49-F238E27FC236}">
                <a16:creationId xmlns:a16="http://schemas.microsoft.com/office/drawing/2014/main" id="{21A795F1-DA9F-DD02-892A-11CD5EA5C8EA}"/>
              </a:ext>
            </a:extLst>
          </p:cNvPr>
          <p:cNvPicPr>
            <a:picLocks noChangeAspect="1"/>
          </p:cNvPicPr>
          <p:nvPr/>
        </p:nvPicPr>
        <p:blipFill>
          <a:blip r:embed="rId8" cstate="print"/>
          <a:stretch>
            <a:fillRect/>
          </a:stretch>
        </p:blipFill>
        <p:spPr>
          <a:xfrm>
            <a:off x="8588021" y="7628764"/>
            <a:ext cx="1117884" cy="1152381"/>
          </a:xfrm>
          <a:prstGeom prst="rect">
            <a:avLst/>
          </a:prstGeom>
        </p:spPr>
      </p:pic>
      <p:pic>
        <p:nvPicPr>
          <p:cNvPr id="18" name="Picture 17" descr="A person wearing glasses and a yellow scarf&#10;&#10;AI-generated content may be incorrect.">
            <a:extLst>
              <a:ext uri="{FF2B5EF4-FFF2-40B4-BE49-F238E27FC236}">
                <a16:creationId xmlns:a16="http://schemas.microsoft.com/office/drawing/2014/main" id="{B6E2A39A-0095-EAE9-80A6-2957D6B69BA6}"/>
              </a:ext>
            </a:extLst>
          </p:cNvPr>
          <p:cNvPicPr>
            <a:picLocks noChangeAspect="1"/>
          </p:cNvPicPr>
          <p:nvPr/>
        </p:nvPicPr>
        <p:blipFill>
          <a:blip r:embed="rId9" cstate="print"/>
          <a:stretch>
            <a:fillRect/>
          </a:stretch>
        </p:blipFill>
        <p:spPr>
          <a:xfrm>
            <a:off x="12687663" y="7606124"/>
            <a:ext cx="1076190" cy="1161905"/>
          </a:xfrm>
          <a:prstGeom prst="rect">
            <a:avLst/>
          </a:prstGeom>
        </p:spPr>
      </p:pic>
    </p:spTree>
    <p:extLst>
      <p:ext uri="{BB962C8B-B14F-4D97-AF65-F5344CB8AC3E}">
        <p14:creationId xmlns:p14="http://schemas.microsoft.com/office/powerpoint/2010/main" val="3522205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37B634B-9E0B-7A94-8FC6-A6A8D8EA08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931612D-1D5D-1AAF-7EF0-789B60C86AC2}"/>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A3EFC905-EE69-B4AE-3B7E-9C79F1473995}"/>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43959260-9887-CFB8-0D02-970A574FDE0E}"/>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25ABA5CF-57E1-7F26-D635-2AB848F15C91}"/>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6A03ADE5-2FF8-48A1-671A-E4A7C2A37383}"/>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71DE9485-E9CF-E922-1DC1-7C10CE9B9627}"/>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46B8504B-43F9-E345-4CD4-E5D6F72E4EB7}"/>
              </a:ext>
            </a:extLst>
          </p:cNvPr>
          <p:cNvGraphicFramePr>
            <a:graphicFrameLocks noGrp="1"/>
          </p:cNvGraphicFramePr>
          <p:nvPr>
            <p:extLst>
              <p:ext uri="{D42A27DB-BD31-4B8C-83A1-F6EECF244321}">
                <p14:modId xmlns:p14="http://schemas.microsoft.com/office/powerpoint/2010/main" val="4224360079"/>
              </p:ext>
            </p:extLst>
          </p:nvPr>
        </p:nvGraphicFramePr>
        <p:xfrm>
          <a:off x="3048000" y="952500"/>
          <a:ext cx="12192000" cy="8891595"/>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STATE Level (UPAROI)</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47691">
                <a:tc>
                  <a:txBody>
                    <a:bodyPr/>
                    <a:lstStyle/>
                    <a:p>
                      <a:pPr algn="ctr">
                        <a:lnSpc>
                          <a:spcPct val="107000"/>
                        </a:lnSpc>
                        <a:spcAft>
                          <a:spcPts val="800"/>
                        </a:spcAft>
                      </a:pPr>
                      <a:r>
                        <a:rPr lang="en-IN" sz="2800" b="1" dirty="0">
                          <a:latin typeface="Calibri"/>
                          <a:ea typeface="Aptos"/>
                          <a:cs typeface="Times New Roman"/>
                        </a:rPr>
                        <a:t>Period</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President</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General Secretary</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pPr>
                      <a:r>
                        <a:rPr lang="en-IN" sz="2800" b="1" dirty="0">
                          <a:latin typeface="+mn-lt"/>
                          <a:ea typeface="Aptos"/>
                          <a:cs typeface="Times New Roman"/>
                        </a:rPr>
                        <a:t>2016-18</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endParaRPr lang="en-US" sz="1600" dirty="0">
                        <a:latin typeface="Aptos"/>
                        <a:ea typeface="Aptos"/>
                        <a:cs typeface="Times New Roman"/>
                      </a:endParaRPr>
                    </a:p>
                    <a:p>
                      <a:pPr algn="ctr">
                        <a:lnSpc>
                          <a:spcPct val="107000"/>
                        </a:lnSpc>
                        <a:spcAft>
                          <a:spcPts val="800"/>
                        </a:spcAft>
                      </a:pPr>
                      <a:endParaRPr lang="en-IN" sz="1600" b="1" dirty="0">
                        <a:latin typeface="Calibri"/>
                        <a:ea typeface="Aptos"/>
                        <a:cs typeface="Times New Roman"/>
                      </a:endParaRPr>
                    </a:p>
                    <a:p>
                      <a:pPr algn="ctr">
                        <a:lnSpc>
                          <a:spcPct val="107000"/>
                        </a:lnSpc>
                        <a:spcAft>
                          <a:spcPts val="800"/>
                        </a:spcAft>
                      </a:pPr>
                      <a:endParaRPr lang="en-IN" sz="1600" b="1" dirty="0">
                        <a:latin typeface="Calibri"/>
                        <a:ea typeface="Aptos"/>
                        <a:cs typeface="Times New Roman"/>
                      </a:endParaRPr>
                    </a:p>
                    <a:p>
                      <a:pPr algn="ctr">
                        <a:lnSpc>
                          <a:spcPct val="107000"/>
                        </a:lnSpc>
                        <a:spcAft>
                          <a:spcPts val="800"/>
                        </a:spcAft>
                      </a:pPr>
                      <a:endParaRPr lang="en-IN" sz="1600" b="1" dirty="0">
                        <a:latin typeface="Calibri"/>
                        <a:ea typeface="Aptos"/>
                        <a:cs typeface="Times New Roman"/>
                      </a:endParaRPr>
                    </a:p>
                    <a:p>
                      <a:pPr algn="ctr">
                        <a:lnSpc>
                          <a:spcPct val="107000"/>
                        </a:lnSpc>
                        <a:spcAft>
                          <a:spcPts val="800"/>
                        </a:spcAft>
                      </a:pPr>
                      <a:r>
                        <a:rPr lang="en-IN" sz="1600" b="1" dirty="0">
                          <a:latin typeface="+mn-lt"/>
                          <a:ea typeface="Aptos"/>
                          <a:cs typeface="Times New Roman"/>
                        </a:rPr>
                        <a:t>Dr Madhup Rastogi</a:t>
                      </a:r>
                    </a:p>
                    <a:p>
                      <a:pPr algn="ctr">
                        <a:lnSpc>
                          <a:spcPct val="107000"/>
                        </a:lnSpc>
                        <a:spcAft>
                          <a:spcPts val="800"/>
                        </a:spcAft>
                      </a:pPr>
                      <a:r>
                        <a:rPr lang="en-IN" sz="1600" b="1" dirty="0">
                          <a:latin typeface="+mn-lt"/>
                          <a:ea typeface="Aptos"/>
                          <a:cs typeface="Times New Roman"/>
                        </a:rPr>
                        <a:t>(RMLIMS, Lucknow)</a:t>
                      </a:r>
                    </a:p>
                  </a:txBody>
                  <a:tcPr marL="68580" marR="68580" marT="0" marB="0"/>
                </a:tc>
                <a:tc>
                  <a:txBody>
                    <a:bodyPr/>
                    <a:lstStyle/>
                    <a:p>
                      <a:pPr algn="ctr">
                        <a:lnSpc>
                          <a:spcPct val="107000"/>
                        </a:lnSpc>
                        <a:spcAft>
                          <a:spcPts val="800"/>
                        </a:spcAft>
                      </a:pPr>
                      <a:endParaRPr lang="en-US" sz="1600" dirty="0">
                        <a:latin typeface="Aptos"/>
                        <a:ea typeface="Aptos"/>
                        <a:cs typeface="Times New Roman"/>
                      </a:endParaRPr>
                    </a:p>
                    <a:p>
                      <a:pPr algn="ctr">
                        <a:lnSpc>
                          <a:spcPct val="107000"/>
                        </a:lnSpc>
                        <a:spcAft>
                          <a:spcPts val="800"/>
                        </a:spcAft>
                      </a:pPr>
                      <a:endParaRPr lang="en-IN" sz="1600" b="1" dirty="0">
                        <a:latin typeface="Calibri"/>
                        <a:ea typeface="Aptos"/>
                        <a:cs typeface="Times New Roman"/>
                      </a:endParaRPr>
                    </a:p>
                    <a:p>
                      <a:pPr algn="ctr">
                        <a:lnSpc>
                          <a:spcPct val="107000"/>
                        </a:lnSpc>
                        <a:spcAft>
                          <a:spcPts val="800"/>
                        </a:spcAft>
                      </a:pPr>
                      <a:endParaRPr lang="en-IN" sz="1600" b="1" dirty="0">
                        <a:latin typeface="Calibri"/>
                        <a:ea typeface="Aptos"/>
                        <a:cs typeface="Times New Roman"/>
                      </a:endParaRPr>
                    </a:p>
                    <a:p>
                      <a:pPr algn="ctr">
                        <a:lnSpc>
                          <a:spcPct val="107000"/>
                        </a:lnSpc>
                        <a:spcAft>
                          <a:spcPts val="800"/>
                        </a:spcAft>
                      </a:pPr>
                      <a:endParaRPr lang="en-IN" sz="1600" b="1" dirty="0">
                        <a:latin typeface="Calibri"/>
                        <a:ea typeface="Aptos"/>
                        <a:cs typeface="Times New Roman"/>
                      </a:endParaRPr>
                    </a:p>
                    <a:p>
                      <a:pPr algn="ctr">
                        <a:lnSpc>
                          <a:spcPct val="107000"/>
                        </a:lnSpc>
                        <a:spcAft>
                          <a:spcPts val="800"/>
                        </a:spcAft>
                      </a:pPr>
                      <a:r>
                        <a:rPr lang="en-IN" sz="1600" b="1" dirty="0">
                          <a:latin typeface="+mn-lt"/>
                          <a:ea typeface="Aptos"/>
                          <a:cs typeface="Times New Roman"/>
                        </a:rPr>
                        <a:t>Dr Ankita Patel</a:t>
                      </a:r>
                    </a:p>
                    <a:p>
                      <a:pPr algn="ctr">
                        <a:lnSpc>
                          <a:spcPct val="107000"/>
                        </a:lnSpc>
                        <a:spcAft>
                          <a:spcPts val="800"/>
                        </a:spcAft>
                      </a:pPr>
                      <a:r>
                        <a:rPr lang="en-IN" sz="1600" b="1" dirty="0">
                          <a:latin typeface="+mn-lt"/>
                          <a:ea typeface="Aptos"/>
                          <a:cs typeface="Times New Roman"/>
                        </a:rPr>
                        <a:t>(Apex Hospital, Varanasi)</a:t>
                      </a: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2014-16</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B K Mishra</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(Prayagraj)</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Piyush Kumar</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(SRMS, Bareilly)</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1504943">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2012-14</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A K Chaturvedi</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marL="17780" marR="5080" algn="ctr">
                        <a:lnSpc>
                          <a:spcPct val="110000"/>
                        </a:lnSpc>
                        <a:buNone/>
                      </a:pPr>
                      <a:r>
                        <a:rPr lang="en-US" sz="1600" b="1" dirty="0">
                          <a:solidFill>
                            <a:srgbClr val="000000"/>
                          </a:solidFill>
                          <a:effectLst/>
                          <a:latin typeface="Calibri" panose="020F0502020204030204" pitchFamily="34" charset="0"/>
                          <a:ea typeface="Calibri" panose="020F0502020204030204" pitchFamily="34" charset="0"/>
                        </a:rPr>
                        <a:t>(Dr Chaturvedi</a:t>
                      </a:r>
                      <a:r>
                        <a:rPr lang="en-US" sz="1600" b="1" spc="-155" dirty="0">
                          <a:solidFill>
                            <a:srgbClr val="000000"/>
                          </a:solidFill>
                          <a:effectLst/>
                          <a:latin typeface="Calibri" panose="020F0502020204030204" pitchFamily="34" charset="0"/>
                          <a:ea typeface="Calibri" panose="020F0502020204030204" pitchFamily="34" charset="0"/>
                        </a:rPr>
                        <a:t> </a:t>
                      </a:r>
                      <a:r>
                        <a:rPr lang="en-US" sz="1600" b="1" dirty="0">
                          <a:solidFill>
                            <a:srgbClr val="000000"/>
                          </a:solidFill>
                          <a:effectLst/>
                          <a:latin typeface="Calibri" panose="020F0502020204030204" pitchFamily="34" charset="0"/>
                          <a:ea typeface="Calibri" panose="020F0502020204030204" pitchFamily="34" charset="0"/>
                        </a:rPr>
                        <a:t>Cancer</a:t>
                      </a:r>
                      <a:endParaRPr lang="en-IN" sz="1600" dirty="0">
                        <a:effectLst/>
                        <a:latin typeface="Calibri" panose="020F0502020204030204" pitchFamily="34" charset="0"/>
                        <a:ea typeface="Calibri" panose="020F0502020204030204" pitchFamily="34" charset="0"/>
                      </a:endParaRPr>
                    </a:p>
                    <a:p>
                      <a:pPr algn="ctr">
                        <a:lnSpc>
                          <a:spcPct val="107000"/>
                        </a:lnSpc>
                        <a:spcAft>
                          <a:spcPts val="800"/>
                        </a:spcAft>
                        <a:buNone/>
                      </a:pPr>
                      <a:r>
                        <a:rPr lang="en-IN" sz="16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Hospital, Gorakhpur)</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M Q Baig</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(JKCI, Kanpur)</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pic>
        <p:nvPicPr>
          <p:cNvPr id="10" name="Picture 9" descr="A person with a mustache wearing glasses&#10;&#10;AI-generated content may be incorrect.">
            <a:extLst>
              <a:ext uri="{FF2B5EF4-FFF2-40B4-BE49-F238E27FC236}">
                <a16:creationId xmlns:a16="http://schemas.microsoft.com/office/drawing/2014/main" id="{9FD7D947-8A2B-F10E-B213-F449BDE32E15}"/>
              </a:ext>
            </a:extLst>
          </p:cNvPr>
          <p:cNvPicPr>
            <a:picLocks noChangeAspect="1"/>
          </p:cNvPicPr>
          <p:nvPr/>
        </p:nvPicPr>
        <p:blipFill>
          <a:blip r:embed="rId4" cstate="print"/>
          <a:stretch>
            <a:fillRect/>
          </a:stretch>
        </p:blipFill>
        <p:spPr>
          <a:xfrm>
            <a:off x="8591619" y="3009900"/>
            <a:ext cx="1104762" cy="1228571"/>
          </a:xfrm>
          <a:prstGeom prst="rect">
            <a:avLst/>
          </a:prstGeom>
        </p:spPr>
      </p:pic>
      <p:pic>
        <p:nvPicPr>
          <p:cNvPr id="15" name="Picture 14" descr="A person in a white coat&#10;&#10;AI-generated content may be incorrect.">
            <a:extLst>
              <a:ext uri="{FF2B5EF4-FFF2-40B4-BE49-F238E27FC236}">
                <a16:creationId xmlns:a16="http://schemas.microsoft.com/office/drawing/2014/main" id="{D2F744CF-2574-4A7C-7F3F-2122EFBB30D3}"/>
              </a:ext>
            </a:extLst>
          </p:cNvPr>
          <p:cNvPicPr>
            <a:picLocks noChangeAspect="1"/>
          </p:cNvPicPr>
          <p:nvPr/>
        </p:nvPicPr>
        <p:blipFill>
          <a:blip r:embed="rId5" cstate="print"/>
          <a:stretch>
            <a:fillRect/>
          </a:stretch>
        </p:blipFill>
        <p:spPr>
          <a:xfrm>
            <a:off x="12773143" y="3086100"/>
            <a:ext cx="942857" cy="1104762"/>
          </a:xfrm>
          <a:prstGeom prst="rect">
            <a:avLst/>
          </a:prstGeom>
        </p:spPr>
      </p:pic>
      <p:pic>
        <p:nvPicPr>
          <p:cNvPr id="19" name="Picture 18" descr="A person with glasses smiling&#10;&#10;AI-generated content may be incorrect.">
            <a:extLst>
              <a:ext uri="{FF2B5EF4-FFF2-40B4-BE49-F238E27FC236}">
                <a16:creationId xmlns:a16="http://schemas.microsoft.com/office/drawing/2014/main" id="{6DDEB5D4-6883-E296-BDF9-8416C8DDD8FD}"/>
              </a:ext>
            </a:extLst>
          </p:cNvPr>
          <p:cNvPicPr>
            <a:picLocks noChangeAspect="1"/>
          </p:cNvPicPr>
          <p:nvPr/>
        </p:nvPicPr>
        <p:blipFill>
          <a:blip r:embed="rId6" cstate="print"/>
          <a:stretch>
            <a:fillRect/>
          </a:stretch>
        </p:blipFill>
        <p:spPr>
          <a:xfrm>
            <a:off x="8610667" y="5129403"/>
            <a:ext cx="1085714" cy="1104762"/>
          </a:xfrm>
          <a:prstGeom prst="rect">
            <a:avLst/>
          </a:prstGeom>
        </p:spPr>
      </p:pic>
      <p:pic>
        <p:nvPicPr>
          <p:cNvPr id="21" name="Picture 20" descr="A person in a white coat&#10;&#10;AI-generated content may be incorrect.">
            <a:extLst>
              <a:ext uri="{FF2B5EF4-FFF2-40B4-BE49-F238E27FC236}">
                <a16:creationId xmlns:a16="http://schemas.microsoft.com/office/drawing/2014/main" id="{281F3146-501E-72FF-F7DB-57DBDAA37660}"/>
              </a:ext>
            </a:extLst>
          </p:cNvPr>
          <p:cNvPicPr>
            <a:picLocks noChangeAspect="1"/>
          </p:cNvPicPr>
          <p:nvPr/>
        </p:nvPicPr>
        <p:blipFill>
          <a:blip r:embed="rId7" cstate="print"/>
          <a:stretch>
            <a:fillRect/>
          </a:stretch>
        </p:blipFill>
        <p:spPr>
          <a:xfrm>
            <a:off x="12763619" y="5093888"/>
            <a:ext cx="952381" cy="1104762"/>
          </a:xfrm>
          <a:prstGeom prst="rect">
            <a:avLst/>
          </a:prstGeom>
        </p:spPr>
      </p:pic>
      <p:pic>
        <p:nvPicPr>
          <p:cNvPr id="23" name="Picture 22" descr="A person with a mustache&#10;&#10;AI-generated content may be incorrect.">
            <a:extLst>
              <a:ext uri="{FF2B5EF4-FFF2-40B4-BE49-F238E27FC236}">
                <a16:creationId xmlns:a16="http://schemas.microsoft.com/office/drawing/2014/main" id="{CCCF2EEA-0DAB-D94C-B671-AEE4D7848D17}"/>
              </a:ext>
            </a:extLst>
          </p:cNvPr>
          <p:cNvPicPr>
            <a:picLocks noChangeAspect="1"/>
          </p:cNvPicPr>
          <p:nvPr/>
        </p:nvPicPr>
        <p:blipFill>
          <a:blip r:embed="rId8" cstate="print"/>
          <a:stretch>
            <a:fillRect/>
          </a:stretch>
        </p:blipFill>
        <p:spPr>
          <a:xfrm>
            <a:off x="8591620" y="7322071"/>
            <a:ext cx="1104762" cy="1219048"/>
          </a:xfrm>
          <a:prstGeom prst="rect">
            <a:avLst/>
          </a:prstGeom>
        </p:spPr>
      </p:pic>
      <p:pic>
        <p:nvPicPr>
          <p:cNvPr id="25" name="Picture 24" descr="A person in a white coat and tie&#10;&#10;AI-generated content may be incorrect.">
            <a:extLst>
              <a:ext uri="{FF2B5EF4-FFF2-40B4-BE49-F238E27FC236}">
                <a16:creationId xmlns:a16="http://schemas.microsoft.com/office/drawing/2014/main" id="{87DD9685-3473-6921-4A39-ADEAFE6878F3}"/>
              </a:ext>
            </a:extLst>
          </p:cNvPr>
          <p:cNvPicPr>
            <a:picLocks noChangeAspect="1"/>
          </p:cNvPicPr>
          <p:nvPr/>
        </p:nvPicPr>
        <p:blipFill>
          <a:blip r:embed="rId9" cstate="print"/>
          <a:stretch>
            <a:fillRect/>
          </a:stretch>
        </p:blipFill>
        <p:spPr>
          <a:xfrm>
            <a:off x="12773143" y="7341523"/>
            <a:ext cx="942857" cy="1276190"/>
          </a:xfrm>
          <a:prstGeom prst="rect">
            <a:avLst/>
          </a:prstGeom>
        </p:spPr>
      </p:pic>
    </p:spTree>
    <p:extLst>
      <p:ext uri="{BB962C8B-B14F-4D97-AF65-F5344CB8AC3E}">
        <p14:creationId xmlns:p14="http://schemas.microsoft.com/office/powerpoint/2010/main" val="3414404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98D99972-7146-F720-D918-FDEF43B0CE7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FA0D381-8538-5483-50FD-861DC779B10A}"/>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897789C0-17DE-3AA5-B05A-84D78F7BECA4}"/>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76991536-4872-413F-9104-23FB46D4DC21}"/>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A77BB566-FF9D-C6BC-D336-CFF46407FB73}"/>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52BE87E8-774D-2FBC-B10A-BF1A3C300C26}"/>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C60E7D41-C81E-3DA2-9E6F-270A430524B3}"/>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BC8B548C-C31A-A5DB-6271-6A24B1D574AF}"/>
              </a:ext>
            </a:extLst>
          </p:cNvPr>
          <p:cNvGraphicFramePr>
            <a:graphicFrameLocks noGrp="1"/>
          </p:cNvGraphicFramePr>
          <p:nvPr>
            <p:extLst>
              <p:ext uri="{D42A27DB-BD31-4B8C-83A1-F6EECF244321}">
                <p14:modId xmlns:p14="http://schemas.microsoft.com/office/powerpoint/2010/main" val="2704551961"/>
              </p:ext>
            </p:extLst>
          </p:nvPr>
        </p:nvGraphicFramePr>
        <p:xfrm>
          <a:off x="3048000" y="952500"/>
          <a:ext cx="12192000" cy="9348415"/>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STATE Level (UPAROI)</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47691">
                <a:tc>
                  <a:txBody>
                    <a:bodyPr/>
                    <a:lstStyle/>
                    <a:p>
                      <a:pPr algn="ctr">
                        <a:lnSpc>
                          <a:spcPct val="107000"/>
                        </a:lnSpc>
                        <a:spcAft>
                          <a:spcPts val="800"/>
                        </a:spcAft>
                      </a:pPr>
                      <a:r>
                        <a:rPr lang="en-IN" sz="2800" b="1" dirty="0">
                          <a:latin typeface="Calibri"/>
                          <a:ea typeface="Aptos"/>
                          <a:cs typeface="Times New Roman"/>
                        </a:rPr>
                        <a:t>Period</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President</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General Secretary</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2008-12</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A K Arya</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(SNMC, Agra)</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Surabhi Gupta</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(SNMC, Agra)</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2006-08</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B Paul </a:t>
                      </a:r>
                      <a:r>
                        <a:rPr lang="en-IN" sz="1600" b="1" dirty="0" err="1">
                          <a:effectLst/>
                          <a:latin typeface="Calibri" panose="020F0502020204030204" pitchFamily="34" charset="0"/>
                          <a:ea typeface="Aptos" panose="020B0004020202020204" pitchFamily="34" charset="0"/>
                          <a:cs typeface="Times New Roman" panose="02020603050405020304" pitchFamily="18" charset="0"/>
                        </a:rPr>
                        <a:t>Thailliath</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(RCC, KNMH, Prayagraj)</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Radha Rani Ghosh</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(RCC, KNMH, Prayagraj)</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1504943">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2004-06</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A K </a:t>
                      </a:r>
                      <a:r>
                        <a:rPr lang="en-IN" sz="1600" b="1" dirty="0" err="1">
                          <a:effectLst/>
                          <a:latin typeface="Calibri" panose="020F0502020204030204" pitchFamily="34" charset="0"/>
                          <a:ea typeface="Aptos" panose="020B0004020202020204" pitchFamily="34" charset="0"/>
                          <a:cs typeface="Times New Roman" panose="02020603050405020304" pitchFamily="18" charset="0"/>
                        </a:rPr>
                        <a:t>Ashthana</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(IMS, BHU, Varanasi)</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6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Dr U P Shahi</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600" b="1" dirty="0">
                          <a:effectLst/>
                          <a:latin typeface="Calibri" panose="020F0502020204030204" pitchFamily="34" charset="0"/>
                          <a:ea typeface="Aptos" panose="020B0004020202020204" pitchFamily="34" charset="0"/>
                          <a:cs typeface="Times New Roman" panose="02020603050405020304" pitchFamily="18" charset="0"/>
                        </a:rPr>
                        <a:t>(IMS, BHU, Varanasi)</a:t>
                      </a:r>
                      <a:endParaRPr lang="en-IN"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pic>
        <p:nvPicPr>
          <p:cNvPr id="7" name="Picture 6" descr="A person with a mustache&#10;&#10;AI-generated content may be incorrect.">
            <a:extLst>
              <a:ext uri="{FF2B5EF4-FFF2-40B4-BE49-F238E27FC236}">
                <a16:creationId xmlns:a16="http://schemas.microsoft.com/office/drawing/2014/main" id="{7FDE559E-177C-DC40-F5C0-96FAE03E2BD4}"/>
              </a:ext>
            </a:extLst>
          </p:cNvPr>
          <p:cNvPicPr>
            <a:picLocks noChangeAspect="1"/>
          </p:cNvPicPr>
          <p:nvPr/>
        </p:nvPicPr>
        <p:blipFill>
          <a:blip r:embed="rId4" cstate="print"/>
          <a:stretch>
            <a:fillRect/>
          </a:stretch>
        </p:blipFill>
        <p:spPr>
          <a:xfrm>
            <a:off x="8472571" y="3009900"/>
            <a:ext cx="1342857" cy="1152381"/>
          </a:xfrm>
          <a:prstGeom prst="rect">
            <a:avLst/>
          </a:prstGeom>
        </p:spPr>
      </p:pic>
      <p:pic>
        <p:nvPicPr>
          <p:cNvPr id="13" name="Picture 12" descr="A person in a green dress&#10;&#10;AI-generated content may be incorrect.">
            <a:extLst>
              <a:ext uri="{FF2B5EF4-FFF2-40B4-BE49-F238E27FC236}">
                <a16:creationId xmlns:a16="http://schemas.microsoft.com/office/drawing/2014/main" id="{1E5C02B7-EE1A-A3B5-36D4-D7B2AA93F3FF}"/>
              </a:ext>
            </a:extLst>
          </p:cNvPr>
          <p:cNvPicPr>
            <a:picLocks noChangeAspect="1"/>
          </p:cNvPicPr>
          <p:nvPr/>
        </p:nvPicPr>
        <p:blipFill>
          <a:blip r:embed="rId5" cstate="print"/>
          <a:stretch>
            <a:fillRect/>
          </a:stretch>
        </p:blipFill>
        <p:spPr>
          <a:xfrm>
            <a:off x="12725524" y="2991005"/>
            <a:ext cx="990476" cy="1238095"/>
          </a:xfrm>
          <a:prstGeom prst="rect">
            <a:avLst/>
          </a:prstGeom>
        </p:spPr>
      </p:pic>
      <p:pic>
        <p:nvPicPr>
          <p:cNvPr id="16" name="Picture 15" descr="A person with a mustache wearing glasses&#10;&#10;AI-generated content may be incorrect.">
            <a:extLst>
              <a:ext uri="{FF2B5EF4-FFF2-40B4-BE49-F238E27FC236}">
                <a16:creationId xmlns:a16="http://schemas.microsoft.com/office/drawing/2014/main" id="{74ED2C33-FF58-318D-DEA0-A4DEB0F517A5}"/>
              </a:ext>
            </a:extLst>
          </p:cNvPr>
          <p:cNvPicPr>
            <a:picLocks noChangeAspect="1"/>
          </p:cNvPicPr>
          <p:nvPr/>
        </p:nvPicPr>
        <p:blipFill>
          <a:blip r:embed="rId6" cstate="print"/>
          <a:stretch>
            <a:fillRect/>
          </a:stretch>
        </p:blipFill>
        <p:spPr>
          <a:xfrm>
            <a:off x="8263046" y="5611206"/>
            <a:ext cx="1761905" cy="1257143"/>
          </a:xfrm>
          <a:prstGeom prst="rect">
            <a:avLst/>
          </a:prstGeom>
        </p:spPr>
      </p:pic>
      <p:pic>
        <p:nvPicPr>
          <p:cNvPr id="18" name="Picture 17" descr="A person with dark hair and red lipstick&#10;&#10;AI-generated content may be incorrect.">
            <a:extLst>
              <a:ext uri="{FF2B5EF4-FFF2-40B4-BE49-F238E27FC236}">
                <a16:creationId xmlns:a16="http://schemas.microsoft.com/office/drawing/2014/main" id="{D5E4A602-3BAA-22D9-710A-34482A3E8E2B}"/>
              </a:ext>
            </a:extLst>
          </p:cNvPr>
          <p:cNvPicPr>
            <a:picLocks noChangeAspect="1"/>
          </p:cNvPicPr>
          <p:nvPr/>
        </p:nvPicPr>
        <p:blipFill>
          <a:blip r:embed="rId7" cstate="print"/>
          <a:stretch>
            <a:fillRect/>
          </a:stretch>
        </p:blipFill>
        <p:spPr>
          <a:xfrm>
            <a:off x="12725524" y="5580445"/>
            <a:ext cx="1142857" cy="1295238"/>
          </a:xfrm>
          <a:prstGeom prst="rect">
            <a:avLst/>
          </a:prstGeom>
        </p:spPr>
      </p:pic>
      <p:pic>
        <p:nvPicPr>
          <p:cNvPr id="22" name="Picture 21" descr="A person with a mustache&#10;&#10;AI-generated content may be incorrect.">
            <a:extLst>
              <a:ext uri="{FF2B5EF4-FFF2-40B4-BE49-F238E27FC236}">
                <a16:creationId xmlns:a16="http://schemas.microsoft.com/office/drawing/2014/main" id="{0FDD1D1F-A4B4-2BD3-4EFB-1A54C52B6AD7}"/>
              </a:ext>
            </a:extLst>
          </p:cNvPr>
          <p:cNvPicPr>
            <a:picLocks noChangeAspect="1"/>
          </p:cNvPicPr>
          <p:nvPr/>
        </p:nvPicPr>
        <p:blipFill>
          <a:blip r:embed="rId8" cstate="print"/>
          <a:stretch>
            <a:fillRect/>
          </a:stretch>
        </p:blipFill>
        <p:spPr>
          <a:xfrm>
            <a:off x="8323410" y="7964003"/>
            <a:ext cx="1487495" cy="1276190"/>
          </a:xfrm>
          <a:prstGeom prst="rect">
            <a:avLst/>
          </a:prstGeom>
        </p:spPr>
      </p:pic>
      <p:pic>
        <p:nvPicPr>
          <p:cNvPr id="26" name="Picture 25" descr="A person with a mustache&#10;&#10;AI-generated content may be incorrect.">
            <a:extLst>
              <a:ext uri="{FF2B5EF4-FFF2-40B4-BE49-F238E27FC236}">
                <a16:creationId xmlns:a16="http://schemas.microsoft.com/office/drawing/2014/main" id="{5775C8B8-1914-4C0C-503A-ABBE4F5C5D4E}"/>
              </a:ext>
            </a:extLst>
          </p:cNvPr>
          <p:cNvPicPr>
            <a:picLocks noChangeAspect="1"/>
          </p:cNvPicPr>
          <p:nvPr/>
        </p:nvPicPr>
        <p:blipFill>
          <a:blip r:embed="rId9" cstate="print"/>
          <a:stretch>
            <a:fillRect/>
          </a:stretch>
        </p:blipFill>
        <p:spPr>
          <a:xfrm>
            <a:off x="12616973" y="7934655"/>
            <a:ext cx="1251408" cy="1390476"/>
          </a:xfrm>
          <a:prstGeom prst="rect">
            <a:avLst/>
          </a:prstGeom>
        </p:spPr>
      </p:pic>
    </p:spTree>
    <p:extLst>
      <p:ext uri="{BB962C8B-B14F-4D97-AF65-F5344CB8AC3E}">
        <p14:creationId xmlns:p14="http://schemas.microsoft.com/office/powerpoint/2010/main" val="18901782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5CFADF1-AEB2-103F-58A4-36A1C3F776B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97699D-338A-2E7A-A69B-B0D50F5643C0}"/>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2EFD918B-BD18-6A15-F0F6-62E016D61BFA}"/>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A5DB1B1F-A7FE-2E54-0D65-2971751D89B5}"/>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662B86DB-D39D-9A11-6191-786FF8BFFDF6}"/>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5798F853-E114-FB6F-7DC2-19435D64C851}"/>
              </a:ext>
            </a:extLst>
          </p:cNvPr>
          <p:cNvSpPr txBox="1"/>
          <p:nvPr/>
        </p:nvSpPr>
        <p:spPr>
          <a:xfrm>
            <a:off x="457200" y="3349228"/>
            <a:ext cx="17678399" cy="861774"/>
          </a:xfrm>
          <a:prstGeom prst="rect">
            <a:avLst/>
          </a:prstGeom>
        </p:spPr>
        <p:txBody>
          <a:bodyPr wrap="square" lIns="0" tIns="0" rIns="0" bIns="0" rtlCol="0" anchor="t">
            <a:spAutoFit/>
          </a:bodyPr>
          <a:lstStyle/>
          <a:p>
            <a:r>
              <a:rPr lang="en-IN" sz="2800" b="1" dirty="0">
                <a:solidFill>
                  <a:srgbClr val="FFFF00"/>
                </a:solidFill>
              </a:rPr>
              <a:t> </a:t>
            </a:r>
            <a:endParaRPr lang="en-US" sz="2800" dirty="0">
              <a:solidFill>
                <a:srgbClr val="FFFF00"/>
              </a:solidFill>
            </a:endParaRPr>
          </a:p>
          <a:p>
            <a:endParaRPr lang="en-US" sz="2800" dirty="0">
              <a:solidFill>
                <a:srgbClr val="FFFF00"/>
              </a:solidFill>
            </a:endParaRPr>
          </a:p>
        </p:txBody>
      </p:sp>
      <p:sp>
        <p:nvSpPr>
          <p:cNvPr id="11" name="Rectangle 3">
            <a:extLst>
              <a:ext uri="{FF2B5EF4-FFF2-40B4-BE49-F238E27FC236}">
                <a16:creationId xmlns:a16="http://schemas.microsoft.com/office/drawing/2014/main" id="{075EF4F1-D0C2-5836-B29B-D6E6CEC855C7}"/>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513BB04B-741E-97AD-8F0E-308B9B27BDD3}"/>
              </a:ext>
            </a:extLst>
          </p:cNvPr>
          <p:cNvGraphicFramePr>
            <a:graphicFrameLocks noGrp="1"/>
          </p:cNvGraphicFramePr>
          <p:nvPr>
            <p:extLst>
              <p:ext uri="{D42A27DB-BD31-4B8C-83A1-F6EECF244321}">
                <p14:modId xmlns:p14="http://schemas.microsoft.com/office/powerpoint/2010/main" val="3789464712"/>
              </p:ext>
            </p:extLst>
          </p:nvPr>
        </p:nvGraphicFramePr>
        <p:xfrm>
          <a:off x="3048000" y="952500"/>
          <a:ext cx="12192000" cy="8864346"/>
        </p:xfrm>
        <a:graphic>
          <a:graphicData uri="http://schemas.openxmlformats.org/drawingml/2006/table">
            <a:tbl>
              <a:tblPr firstRow="1" bandRow="1">
                <a:tableStyleId>{16D9F66E-5EB9-4882-86FB-DCBF35E3C3E4}</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53339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800" b="1" kern="1200" dirty="0">
                          <a:solidFill>
                            <a:schemeClr val="dk1"/>
                          </a:solidFill>
                          <a:latin typeface="Algerian" pitchFamily="82" charset="0"/>
                          <a:ea typeface="+mn-ea"/>
                          <a:cs typeface="+mn-cs"/>
                        </a:rPr>
                        <a:t>FLAG BEARERS </a:t>
                      </a:r>
                      <a:endParaRPr lang="en-US" sz="2800" b="1" kern="1200" dirty="0">
                        <a:solidFill>
                          <a:schemeClr val="dk1"/>
                        </a:solidFill>
                        <a:latin typeface="Algerian" pitchFamily="82" charset="0"/>
                        <a:ea typeface="+mn-ea"/>
                        <a:cs typeface="+mn-cs"/>
                      </a:endParaRPr>
                    </a:p>
                    <a:p>
                      <a:pPr algn="ct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7691">
                <a:tc gridSpan="3">
                  <a:txBody>
                    <a:bodyPr/>
                    <a:lstStyle/>
                    <a:p>
                      <a:pPr algn="ctr"/>
                      <a:r>
                        <a:rPr lang="en-IN" sz="2800" b="1" kern="1200" dirty="0">
                          <a:solidFill>
                            <a:schemeClr val="dk1"/>
                          </a:solidFill>
                          <a:latin typeface="+mn-lt"/>
                          <a:ea typeface="+mn-ea"/>
                          <a:cs typeface="+mn-cs"/>
                        </a:rPr>
                        <a:t>STATE Level (UPAROI)</a:t>
                      </a:r>
                      <a:endParaRPr lang="en-US" sz="28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64829">
                <a:tc>
                  <a:txBody>
                    <a:bodyPr/>
                    <a:lstStyle/>
                    <a:p>
                      <a:pPr algn="ctr">
                        <a:lnSpc>
                          <a:spcPct val="107000"/>
                        </a:lnSpc>
                        <a:spcAft>
                          <a:spcPts val="800"/>
                        </a:spcAft>
                      </a:pPr>
                      <a:r>
                        <a:rPr lang="en-IN" sz="2800" b="1" dirty="0">
                          <a:latin typeface="Calibri"/>
                          <a:ea typeface="Aptos"/>
                          <a:cs typeface="Times New Roman"/>
                        </a:rPr>
                        <a:t>Period</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President</a:t>
                      </a:r>
                      <a:endParaRPr lang="en-US" sz="2800" dirty="0">
                        <a:latin typeface="Aptos"/>
                        <a:ea typeface="Aptos"/>
                        <a:cs typeface="Times New Roman"/>
                      </a:endParaRPr>
                    </a:p>
                  </a:txBody>
                  <a:tcPr marL="68580" marR="68580" marT="0" marB="0"/>
                </a:tc>
                <a:tc>
                  <a:txBody>
                    <a:bodyPr/>
                    <a:lstStyle/>
                    <a:p>
                      <a:pPr algn="ctr">
                        <a:lnSpc>
                          <a:spcPct val="107000"/>
                        </a:lnSpc>
                        <a:spcAft>
                          <a:spcPts val="800"/>
                        </a:spcAft>
                      </a:pPr>
                      <a:r>
                        <a:rPr lang="en-IN" sz="2800" b="1" dirty="0">
                          <a:latin typeface="Calibri"/>
                          <a:ea typeface="Aptos"/>
                          <a:cs typeface="Times New Roman"/>
                        </a:rPr>
                        <a:t>General Secretary</a:t>
                      </a:r>
                      <a:endParaRPr lang="en-US" sz="2800" dirty="0">
                        <a:latin typeface="Aptos"/>
                        <a:ea typeface="Aptos"/>
                        <a:cs typeface="Times New Roman"/>
                      </a:endParaRPr>
                    </a:p>
                  </a:txBody>
                  <a:tcPr marL="68580" marR="68580" marT="0" marB="0"/>
                </a:tc>
                <a:extLst>
                  <a:ext uri="{0D108BD9-81ED-4DB2-BD59-A6C34878D82A}">
                    <a16:rowId xmlns:a16="http://schemas.microsoft.com/office/drawing/2014/main" val="10002"/>
                  </a:ext>
                </a:extLst>
              </a:tr>
              <a:tr h="1388737">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2002-04</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Dr J N Dwivedi</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(JKCI, Kanpur)</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Dr Rajnish K Jauhari</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(JKCI, Kanpur)</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219200">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1998-2002</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Dr MLB Bhatt</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(KGMU, Lucknow)</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Dr S A Siddiqui</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(JNMC, AMU, Aligarh)</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1504943">
                <a:tc>
                  <a:txBody>
                    <a:bodyPr/>
                    <a:lstStyle/>
                    <a:p>
                      <a:pPr algn="ctr">
                        <a:lnSpc>
                          <a:spcPct val="107000"/>
                        </a:lnSpc>
                        <a:spcAft>
                          <a:spcPts val="800"/>
                        </a:spcAft>
                        <a:buNone/>
                      </a:pPr>
                      <a:r>
                        <a:rPr lang="en-IN" sz="2800" b="1" dirty="0">
                          <a:effectLst/>
                          <a:latin typeface="Calibri" panose="020F0502020204030204" pitchFamily="34" charset="0"/>
                          <a:ea typeface="Aptos" panose="020B0004020202020204" pitchFamily="34" charset="0"/>
                          <a:cs typeface="Times New Roman" panose="02020603050405020304" pitchFamily="18" charset="0"/>
                        </a:rPr>
                        <a:t>1994-98</a:t>
                      </a:r>
                      <a:endParaRPr lang="en-IN" sz="2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Dr A K Dixit</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(JKCI, Kanpur)</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IN" sz="1800" b="1" dirty="0">
                        <a:effectLst/>
                        <a:latin typeface="Calibri" panose="020F0502020204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Dr Madhu Srivastava</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Aptos" panose="020B0004020202020204" pitchFamily="34" charset="0"/>
                          <a:cs typeface="Times New Roman" panose="02020603050405020304" pitchFamily="18" charset="0"/>
                        </a:rPr>
                        <a:t>(KGMU, Lucknow)</a:t>
                      </a:r>
                      <a:endParaRPr lang="en-IN"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pic>
        <p:nvPicPr>
          <p:cNvPr id="10" name="Picture 9" descr="A person with a mustache&#10;&#10;AI-generated content may be incorrect.">
            <a:extLst>
              <a:ext uri="{FF2B5EF4-FFF2-40B4-BE49-F238E27FC236}">
                <a16:creationId xmlns:a16="http://schemas.microsoft.com/office/drawing/2014/main" id="{7C870E19-017D-3D7F-E205-24B47F481D10}"/>
              </a:ext>
            </a:extLst>
          </p:cNvPr>
          <p:cNvPicPr>
            <a:picLocks noChangeAspect="1"/>
          </p:cNvPicPr>
          <p:nvPr/>
        </p:nvPicPr>
        <p:blipFill>
          <a:blip r:embed="rId4" cstate="print"/>
          <a:stretch>
            <a:fillRect/>
          </a:stretch>
        </p:blipFill>
        <p:spPr>
          <a:xfrm>
            <a:off x="8720190" y="3009900"/>
            <a:ext cx="1033410" cy="1219048"/>
          </a:xfrm>
          <a:prstGeom prst="rect">
            <a:avLst/>
          </a:prstGeom>
        </p:spPr>
      </p:pic>
      <p:pic>
        <p:nvPicPr>
          <p:cNvPr id="14" name="Picture 13" descr="A person with a mustache&#10;&#10;AI-generated content may be incorrect.">
            <a:extLst>
              <a:ext uri="{FF2B5EF4-FFF2-40B4-BE49-F238E27FC236}">
                <a16:creationId xmlns:a16="http://schemas.microsoft.com/office/drawing/2014/main" id="{1843BFA9-DF87-1837-BFE6-BC1AAAA7BDCB}"/>
              </a:ext>
            </a:extLst>
          </p:cNvPr>
          <p:cNvPicPr>
            <a:picLocks noChangeAspect="1"/>
          </p:cNvPicPr>
          <p:nvPr/>
        </p:nvPicPr>
        <p:blipFill>
          <a:blip r:embed="rId5" cstate="print"/>
          <a:stretch>
            <a:fillRect/>
          </a:stretch>
        </p:blipFill>
        <p:spPr>
          <a:xfrm>
            <a:off x="12801600" y="3009900"/>
            <a:ext cx="1000000" cy="1276190"/>
          </a:xfrm>
          <a:prstGeom prst="rect">
            <a:avLst/>
          </a:prstGeom>
        </p:spPr>
      </p:pic>
      <p:pic>
        <p:nvPicPr>
          <p:cNvPr id="17" name="Picture 16">
            <a:extLst>
              <a:ext uri="{FF2B5EF4-FFF2-40B4-BE49-F238E27FC236}">
                <a16:creationId xmlns:a16="http://schemas.microsoft.com/office/drawing/2014/main" id="{B271A35A-5655-C9D5-EF33-1CDB9672C54C}"/>
              </a:ext>
            </a:extLst>
          </p:cNvPr>
          <p:cNvPicPr>
            <a:picLocks noChangeAspect="1"/>
          </p:cNvPicPr>
          <p:nvPr/>
        </p:nvPicPr>
        <p:blipFill>
          <a:blip r:embed="rId6" cstate="print"/>
          <a:stretch>
            <a:fillRect/>
          </a:stretch>
        </p:blipFill>
        <p:spPr>
          <a:xfrm>
            <a:off x="8720190" y="5268131"/>
            <a:ext cx="5730240" cy="1187196"/>
          </a:xfrm>
          <a:prstGeom prst="rect">
            <a:avLst/>
          </a:prstGeom>
        </p:spPr>
      </p:pic>
      <p:pic>
        <p:nvPicPr>
          <p:cNvPr id="20" name="Picture 19" descr="A person wearing a coat and sunglasses&#10;&#10;AI-generated content may be incorrect.">
            <a:extLst>
              <a:ext uri="{FF2B5EF4-FFF2-40B4-BE49-F238E27FC236}">
                <a16:creationId xmlns:a16="http://schemas.microsoft.com/office/drawing/2014/main" id="{C6994606-F4B3-56E5-AF56-01C13F278FBF}"/>
              </a:ext>
            </a:extLst>
          </p:cNvPr>
          <p:cNvPicPr>
            <a:picLocks noChangeAspect="1"/>
          </p:cNvPicPr>
          <p:nvPr/>
        </p:nvPicPr>
        <p:blipFill>
          <a:blip r:embed="rId7" cstate="print"/>
          <a:stretch>
            <a:fillRect/>
          </a:stretch>
        </p:blipFill>
        <p:spPr>
          <a:xfrm>
            <a:off x="12801600" y="5318872"/>
            <a:ext cx="1000000" cy="1085714"/>
          </a:xfrm>
          <a:prstGeom prst="rect">
            <a:avLst/>
          </a:prstGeom>
        </p:spPr>
      </p:pic>
      <p:pic>
        <p:nvPicPr>
          <p:cNvPr id="23" name="Picture 22">
            <a:extLst>
              <a:ext uri="{FF2B5EF4-FFF2-40B4-BE49-F238E27FC236}">
                <a16:creationId xmlns:a16="http://schemas.microsoft.com/office/drawing/2014/main" id="{037B8189-16C2-7C94-FE4A-3604C323322B}"/>
              </a:ext>
            </a:extLst>
          </p:cNvPr>
          <p:cNvPicPr>
            <a:picLocks noChangeAspect="1"/>
          </p:cNvPicPr>
          <p:nvPr/>
        </p:nvPicPr>
        <p:blipFill>
          <a:blip r:embed="rId8" cstate="print"/>
          <a:stretch>
            <a:fillRect/>
          </a:stretch>
        </p:blipFill>
        <p:spPr>
          <a:xfrm>
            <a:off x="8720190" y="7640076"/>
            <a:ext cx="6258966" cy="1242060"/>
          </a:xfrm>
          <a:prstGeom prst="rect">
            <a:avLst/>
          </a:prstGeom>
        </p:spPr>
      </p:pic>
      <p:pic>
        <p:nvPicPr>
          <p:cNvPr id="25" name="Picture 24" descr="A close-up of a person&#10;&#10;AI-generated content may be incorrect.">
            <a:extLst>
              <a:ext uri="{FF2B5EF4-FFF2-40B4-BE49-F238E27FC236}">
                <a16:creationId xmlns:a16="http://schemas.microsoft.com/office/drawing/2014/main" id="{E4B293CA-26D3-0657-F3E9-0E92057F9E17}"/>
              </a:ext>
            </a:extLst>
          </p:cNvPr>
          <p:cNvPicPr>
            <a:picLocks noChangeAspect="1"/>
          </p:cNvPicPr>
          <p:nvPr/>
        </p:nvPicPr>
        <p:blipFill>
          <a:blip r:embed="rId9" cstate="print"/>
          <a:stretch>
            <a:fillRect/>
          </a:stretch>
        </p:blipFill>
        <p:spPr>
          <a:xfrm>
            <a:off x="12801600" y="7777374"/>
            <a:ext cx="1000000" cy="1104762"/>
          </a:xfrm>
          <a:prstGeom prst="rect">
            <a:avLst/>
          </a:prstGeom>
        </p:spPr>
      </p:pic>
    </p:spTree>
    <p:extLst>
      <p:ext uri="{BB962C8B-B14F-4D97-AF65-F5344CB8AC3E}">
        <p14:creationId xmlns:p14="http://schemas.microsoft.com/office/powerpoint/2010/main" val="8310517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6DCC973-EC77-2017-1EA3-47FF88BFFA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CA4427-1BC3-9876-D582-8C64D531177A}"/>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E461076E-FD1D-22CE-D681-80472454BF52}"/>
              </a:ext>
              <a:ext uri="{C183D7F6-B498-43B3-948B-1728B52AA6E4}">
                <adec:decorative xmlns:adec="http://schemas.microsoft.com/office/drawing/2017/decorative" val="1"/>
              </a:ext>
            </a:extLst>
          </p:cNvPr>
          <p:cNvSpPr/>
          <p:nvPr/>
        </p:nvSpPr>
        <p:spPr>
          <a:xfrm>
            <a:off x="7185559" y="-235713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0E12475C-C740-A0F7-60DB-EF0CFD19B2DE}"/>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D06FD37D-C3CE-2ED2-C3BB-FAE8EF4F76A4}"/>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F84CB8FA-93AD-58D2-B4DA-19580DDE1438}"/>
              </a:ext>
            </a:extLst>
          </p:cNvPr>
          <p:cNvSpPr txBox="1"/>
          <p:nvPr/>
        </p:nvSpPr>
        <p:spPr>
          <a:xfrm>
            <a:off x="457200" y="3349228"/>
            <a:ext cx="17678399" cy="2769989"/>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FFFF00"/>
                </a:solidFill>
                <a:effectLst/>
                <a:uLnTx/>
                <a:uFillTx/>
                <a:latin typeface="Calibri"/>
                <a:ea typeface="+mn-ea"/>
                <a:cs typeface="+mn-cs"/>
              </a:rPr>
              <a:t> </a:t>
            </a:r>
            <a:endParaRPr kumimoji="0" lang="en-US" sz="28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4800" b="0" i="0" u="none" strike="noStrike" kern="1200" cap="none" spc="0" normalizeH="0" baseline="0" noProof="0" dirty="0">
                <a:ln>
                  <a:noFill/>
                </a:ln>
                <a:solidFill>
                  <a:srgbClr val="FFFF00"/>
                </a:solidFill>
                <a:effectLst/>
                <a:uLnTx/>
                <a:uFillTx/>
                <a:latin typeface="Calibri"/>
                <a:ea typeface="+mn-ea"/>
                <a:cs typeface="+mn-cs"/>
              </a:rPr>
              <a:t>UPAROI Society</a:t>
            </a:r>
            <a:endParaRPr kumimoji="0" lang="en-US" sz="48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srgbClr val="FFFF00"/>
                </a:solidFill>
                <a:effectLst/>
                <a:uLnTx/>
                <a:uFillTx/>
                <a:latin typeface="Calibri"/>
                <a:ea typeface="+mn-ea"/>
                <a:cs typeface="+mn-cs"/>
              </a:rPr>
              <a:t> </a:t>
            </a:r>
            <a:endParaRPr kumimoji="0" lang="en-US" sz="28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srgbClr val="FFFF00"/>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4800" b="1" i="0" u="none" strike="noStrike" kern="1200" cap="none" spc="0" normalizeH="0" baseline="0" noProof="0" dirty="0">
                <a:ln>
                  <a:noFill/>
                </a:ln>
                <a:solidFill>
                  <a:srgbClr val="FFFF00"/>
                </a:solidFill>
                <a:effectLst/>
                <a:uLnTx/>
                <a:uFillTx/>
                <a:latin typeface="Monotype Corsiva" pitchFamily="66" charset="0"/>
                <a:ea typeface="+mn-ea"/>
                <a:cs typeface="+mn-cs"/>
              </a:rPr>
              <a:t>“Refreshing Old Sweet Memories”</a:t>
            </a:r>
            <a:endParaRPr kumimoji="0" lang="en-US" sz="4800" b="0" i="0" u="none" strike="noStrike" kern="1200" cap="none" spc="0" normalizeH="0" baseline="0" noProof="0" dirty="0">
              <a:ln>
                <a:noFill/>
              </a:ln>
              <a:solidFill>
                <a:srgbClr val="FFFF00"/>
              </a:solidFill>
              <a:effectLst/>
              <a:uLnTx/>
              <a:uFillTx/>
              <a:latin typeface="Calibri"/>
              <a:ea typeface="+mn-ea"/>
              <a:cs typeface="+mn-cs"/>
            </a:endParaRPr>
          </a:p>
        </p:txBody>
      </p:sp>
      <p:sp>
        <p:nvSpPr>
          <p:cNvPr id="11" name="Rectangle 3">
            <a:extLst>
              <a:ext uri="{FF2B5EF4-FFF2-40B4-BE49-F238E27FC236}">
                <a16:creationId xmlns:a16="http://schemas.microsoft.com/office/drawing/2014/main" id="{CEA02702-2089-42F7-A3DE-230C02A0E560}"/>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A1A631BE-FAE0-23B4-204C-B437B995EC23}"/>
              </a:ext>
            </a:extLst>
          </p:cNvPr>
          <p:cNvPicPr>
            <a:picLocks noChangeAspect="1"/>
          </p:cNvPicPr>
          <p:nvPr/>
        </p:nvPicPr>
        <p:blipFill>
          <a:blip r:embed="rId4" cstate="print"/>
          <a:stretch>
            <a:fillRect/>
          </a:stretch>
        </p:blipFill>
        <p:spPr>
          <a:xfrm>
            <a:off x="7810499" y="982663"/>
            <a:ext cx="2971800" cy="2523809"/>
          </a:xfrm>
          <a:prstGeom prst="rect">
            <a:avLst/>
          </a:prstGeom>
        </p:spPr>
      </p:pic>
    </p:spTree>
    <p:extLst>
      <p:ext uri="{BB962C8B-B14F-4D97-AF65-F5344CB8AC3E}">
        <p14:creationId xmlns:p14="http://schemas.microsoft.com/office/powerpoint/2010/main" val="3714606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FC2599A-9CBA-2E35-42DC-4C5E89E24B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13FD16D-DA92-EEE3-BDD5-F824ADB4C39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9BA8DFEE-AE6B-2E85-E545-78AFD1E65420}"/>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970177B0-2B7B-B021-BF26-039CC8BB0DFA}"/>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5B16EA3C-823B-DD75-9520-E2135E0AD972}"/>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6492D948-740D-4ABD-1E3D-152276590D83}"/>
              </a:ext>
            </a:extLst>
          </p:cNvPr>
          <p:cNvSpPr txBox="1"/>
          <p:nvPr/>
        </p:nvSpPr>
        <p:spPr>
          <a:xfrm>
            <a:off x="304800" y="451438"/>
            <a:ext cx="17678399" cy="8987076"/>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dirty="0">
                <a:ln>
                  <a:noFill/>
                </a:ln>
                <a:solidFill>
                  <a:srgbClr val="FFFF00"/>
                </a:solidFill>
                <a:effectLst/>
                <a:uLnTx/>
                <a:uFillTx/>
                <a:latin typeface="Calibri"/>
                <a:ea typeface="+mn-ea"/>
                <a:cs typeface="+mn-cs"/>
              </a:rPr>
              <a:t> </a:t>
            </a: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alibri"/>
                <a:ea typeface="+mn-ea"/>
                <a:cs typeface="+mn-cs"/>
              </a:rPr>
              <a:t>The First UP Chapter Convention of AROI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alibri"/>
                <a:ea typeface="+mn-ea"/>
                <a:cs typeface="+mn-cs"/>
              </a:rPr>
              <a:t>(From the Annals of the History of UP Chapter of AROI)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The Journey of UP Chapter Convention of AROI started in 1988. The Department of Radiotherapy, KGMC, Lucknow organized the convention, at Hotel Clarks Avadh, Lucknow, on 19th November. The Patrons of the programme were Hon’ble Shri G N Dixit (Health Minister, UP), Prof (</a:t>
            </a:r>
            <a:r>
              <a:rPr kumimoji="0" lang="en-US" sz="3200" b="0" i="0" u="none" strike="noStrike" kern="1200" cap="none" spc="0" normalizeH="0" baseline="0" noProof="0" dirty="0" err="1">
                <a:ln>
                  <a:noFill/>
                </a:ln>
                <a:solidFill>
                  <a:srgbClr val="FFFF00"/>
                </a:solidFill>
                <a:effectLst/>
                <a:uLnTx/>
                <a:uFillTx/>
                <a:latin typeface="Calibri"/>
                <a:ea typeface="+mn-ea"/>
                <a:cs typeface="+mn-cs"/>
              </a:rPr>
              <a:t>Mrs</a:t>
            </a:r>
            <a:r>
              <a:rPr kumimoji="0" lang="en-US" sz="3200" b="0" i="0" u="none" strike="noStrike" kern="1200" cap="none" spc="0" normalizeH="0" baseline="0" noProof="0" dirty="0">
                <a:ln>
                  <a:noFill/>
                </a:ln>
                <a:solidFill>
                  <a:srgbClr val="FFFF00"/>
                </a:solidFill>
                <a:effectLst/>
                <a:uLnTx/>
                <a:uFillTx/>
                <a:latin typeface="Calibri"/>
                <a:ea typeface="+mn-ea"/>
                <a:cs typeface="+mn-cs"/>
              </a:rPr>
              <a:t>) S Verma (Director, Med Education, UP) &amp; Prof B N Lall (Ex HOD of Radiology &amp; Principal, KGMC, Lucknow). The Organizing Chairman was Prof G N Agarwal, and the Organizing Secretary was Dr H R Mali. Till now, 35 UP Chapter Convention of AROI have been held, with the last one organized by RCC, KNMH, Prayagraj in November 2024. The next UP Chapter Convention of AROI is scheduled to be organized by Dr Chaturvedi Cancer Hospital, Gorakhpur (36th UPAROICON in 2025) and KSSSCI, Lucknow (37th UPAROICON in 2026). Apart from conduction of various academic activities, Two Orations (Dr B N Lall Oration – started in 1988 and Dr M C Pant Oration – started in 2016) are given each year in the UP Chapter Convention of AROI, to distinguished members of the UPAROI Society, for their contribution in the field of Oncology. The Recipient of the first Dr B N Lall Oration was Dr. G. C. Pant (IMS, BHU, Varanasi) in 1st UPAOICON, 1988 organized by KGMU, Lucknow. The first Dr M C Pant Oration was given by Dr </a:t>
            </a:r>
            <a:r>
              <a:rPr kumimoji="0" lang="en-US" sz="3200" b="0" i="0" u="none" strike="noStrike" kern="1200" cap="none" spc="0" normalizeH="0" baseline="0" noProof="0" dirty="0" err="1">
                <a:ln>
                  <a:noFill/>
                </a:ln>
                <a:solidFill>
                  <a:srgbClr val="FFFF00"/>
                </a:solidFill>
                <a:effectLst/>
                <a:uLnTx/>
                <a:uFillTx/>
                <a:latin typeface="Calibri"/>
                <a:ea typeface="+mn-ea"/>
                <a:cs typeface="+mn-cs"/>
              </a:rPr>
              <a:t>Goura</a:t>
            </a:r>
            <a:r>
              <a:rPr kumimoji="0" lang="en-US" sz="3200" b="0" i="0" u="none" strike="noStrike" kern="1200" cap="none" spc="0" normalizeH="0" baseline="0" noProof="0" dirty="0">
                <a:ln>
                  <a:noFill/>
                </a:ln>
                <a:solidFill>
                  <a:srgbClr val="FFFF00"/>
                </a:solidFill>
                <a:effectLst/>
                <a:uLnTx/>
                <a:uFillTx/>
                <a:latin typeface="Calibri"/>
                <a:ea typeface="+mn-ea"/>
                <a:cs typeface="+mn-cs"/>
              </a:rPr>
              <a:t> Kishor Rath (NCI &amp; AIIMS, New Delhi) in 27th UPAOICON, 2016 organized by Dr RMLIMS, Lucknow.</a:t>
            </a:r>
          </a:p>
        </p:txBody>
      </p:sp>
      <p:sp>
        <p:nvSpPr>
          <p:cNvPr id="11" name="Rectangle 3">
            <a:extLst>
              <a:ext uri="{FF2B5EF4-FFF2-40B4-BE49-F238E27FC236}">
                <a16:creationId xmlns:a16="http://schemas.microsoft.com/office/drawing/2014/main" id="{AD52A291-74CB-BCBE-F1CD-224D6823F313}"/>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19701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E79136D-5CFA-763D-0A6E-7C72046403A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8E75E5-7021-D9D3-EA87-E31AC4C06843}"/>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CBE60E60-11BC-595D-4971-4D52A8A51875}"/>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4DA6DE95-B795-4D6A-C0A6-29A1E0FD42AC}"/>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F3CC46E6-088C-E4E8-E687-DEB34925E834}"/>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C1BF7663-73AF-671E-9D57-DD4DC4D04B1E}"/>
              </a:ext>
            </a:extLst>
          </p:cNvPr>
          <p:cNvSpPr txBox="1"/>
          <p:nvPr/>
        </p:nvSpPr>
        <p:spPr>
          <a:xfrm>
            <a:off x="304800" y="451438"/>
            <a:ext cx="17678399" cy="8802410"/>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alibri"/>
                <a:ea typeface="+mn-ea"/>
                <a:cs typeface="+mn-cs"/>
              </a:rPr>
              <a:t>Dr B. N. Lall Oration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alibri"/>
                <a:ea typeface="+mn-ea"/>
                <a:cs typeface="+mn-cs"/>
              </a:rPr>
              <a:t>Prof Brij Nandan Lall, 8th April 1918 - 17th March 1999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Dr B.N. Lall was a product of King George’s Medical College, Lucknow. He joined the college in 1935 and after a meritorious medical career, graduated in 1940, standing first in Medicine, Surgery and Ophthalmology with distinction in Anatomy and Jurisprudence. After his houseman ship, he was appointed as Kunwar Indrajeet Research Scholar in Radiology. During this period, he did D.M.R.E and M.D. in medicine. He was appointed Lecturer in Radiology in 1946, Reader in Radiology in 1960 and Professor in Radiology in 1961. In 1975, he was appointed Principal of K.G. Medical College, Lucknow in which capacity he continued till his retirement on 30th July 1978.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Professor B.N. Lall Oration was started in 1988 during the First U.P. Chapter Convention of A.R.O.I. to honour the lifelong dedicated services of Professor B.N. Lall in Radiotherapy and Radiology for the cause of cancer patients.</a:t>
            </a:r>
          </a:p>
        </p:txBody>
      </p:sp>
      <p:sp>
        <p:nvSpPr>
          <p:cNvPr id="11" name="Rectangle 3">
            <a:extLst>
              <a:ext uri="{FF2B5EF4-FFF2-40B4-BE49-F238E27FC236}">
                <a16:creationId xmlns:a16="http://schemas.microsoft.com/office/drawing/2014/main" id="{9F28A839-0995-F452-C602-899DFD4B31AC}"/>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3DAB6219-FBF0-76A3-B2CB-2D656190BC7D}"/>
              </a:ext>
            </a:extLst>
          </p:cNvPr>
          <p:cNvPicPr>
            <a:picLocks noChangeAspect="1"/>
          </p:cNvPicPr>
          <p:nvPr/>
        </p:nvPicPr>
        <p:blipFill>
          <a:blip r:embed="rId4" cstate="print"/>
          <a:stretch>
            <a:fillRect/>
          </a:stretch>
        </p:blipFill>
        <p:spPr>
          <a:xfrm>
            <a:off x="8524951" y="1033152"/>
            <a:ext cx="1238095" cy="1485714"/>
          </a:xfrm>
          <a:prstGeom prst="rect">
            <a:avLst/>
          </a:prstGeom>
        </p:spPr>
      </p:pic>
    </p:spTree>
    <p:extLst>
      <p:ext uri="{BB962C8B-B14F-4D97-AF65-F5344CB8AC3E}">
        <p14:creationId xmlns:p14="http://schemas.microsoft.com/office/powerpoint/2010/main" val="15190559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E8311ED-0B41-8526-D2BE-62A52E3DE0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2C4F39-298D-D6D1-3580-D5197A87CB5E}"/>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1D8D0ABE-F0AB-D5C9-F39D-6349A3B301AE}"/>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904E5AA2-951D-84F8-3288-B08FC1EAF76F}"/>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56B9DDBD-3628-0E5C-6EE0-6AAA4C02C12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DC90C1C1-B759-A76C-50B9-E317C50CAB4A}"/>
              </a:ext>
            </a:extLst>
          </p:cNvPr>
          <p:cNvSpPr txBox="1"/>
          <p:nvPr/>
        </p:nvSpPr>
        <p:spPr>
          <a:xfrm>
            <a:off x="152400" y="38100"/>
            <a:ext cx="17983200" cy="10341293"/>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Dr M C Pant Oration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Padmashri Prof. Mohan Chand Pant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MD, FICS, FAMS, FICR, D.Sc.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(11th Oct 1956-13th Aug. 2015)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President of Association of Radiation Oncologists of India (AROI), Founding Voice Chancellor, </a:t>
            </a:r>
            <a:r>
              <a:rPr kumimoji="0" lang="en-US" sz="3200" b="0" i="0" u="none" strike="noStrike" kern="1200" cap="none" spc="0" normalizeH="0" baseline="0" noProof="0" dirty="0" err="1">
                <a:ln>
                  <a:noFill/>
                </a:ln>
                <a:solidFill>
                  <a:srgbClr val="FFFF00"/>
                </a:solidFill>
                <a:effectLst/>
                <a:uLnTx/>
                <a:uFillTx/>
                <a:latin typeface="Calibri"/>
                <a:ea typeface="+mn-ea"/>
                <a:cs typeface="+mn-cs"/>
              </a:rPr>
              <a:t>Hemwati</a:t>
            </a:r>
            <a:r>
              <a:rPr kumimoji="0" lang="en-US" sz="3200" b="0" i="0" u="none" strike="noStrike" kern="1200" cap="none" spc="0" normalizeH="0" baseline="0" noProof="0" dirty="0">
                <a:ln>
                  <a:noFill/>
                </a:ln>
                <a:solidFill>
                  <a:srgbClr val="FFFF00"/>
                </a:solidFill>
                <a:effectLst/>
                <a:uLnTx/>
                <a:uFillTx/>
                <a:latin typeface="Calibri"/>
                <a:ea typeface="+mn-ea"/>
                <a:cs typeface="+mn-cs"/>
              </a:rPr>
              <a:t> Nandan Bahuguna Uttarakhand Medical University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Former Director, Ram Manohar Institute of Medical Sciences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Former Head, Radiotherapy Department, C.S.M. Medical University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Formerly King, George Medical College, Lucknow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Mohan Chandra Pant (1956–2015) was an Indian radiation oncologist, institution builder and the founder vice chancellor of the H. N. B. Uttarakhand Medical Education University, Dehradun. He served as the director of Dr. Ram Manohar Lohia Institute of Medical Sciences, Lucknow, and was the Dean and head of the Radiotherapy Department at the King George's Medical University at the time of his death. He received the Dr. B. C. Roy Award, the highest Indian award in the medical category, from the Medical Council of India in 2005. The Government of India awarded him the fourth highest civilian honour of the Padma Shri, in 2008, for his contributions to medicine. </a:t>
            </a:r>
          </a:p>
        </p:txBody>
      </p:sp>
      <p:sp>
        <p:nvSpPr>
          <p:cNvPr id="11" name="Rectangle 3">
            <a:extLst>
              <a:ext uri="{FF2B5EF4-FFF2-40B4-BE49-F238E27FC236}">
                <a16:creationId xmlns:a16="http://schemas.microsoft.com/office/drawing/2014/main" id="{52688D71-AC39-5ABE-9E2B-E8ABF3D8A31E}"/>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62AC114E-A564-5F5F-4B95-0662B201C8E0}"/>
              </a:ext>
            </a:extLst>
          </p:cNvPr>
          <p:cNvPicPr>
            <a:picLocks noChangeAspect="1"/>
          </p:cNvPicPr>
          <p:nvPr/>
        </p:nvPicPr>
        <p:blipFill>
          <a:blip r:embed="rId4" cstate="print"/>
          <a:stretch>
            <a:fillRect/>
          </a:stretch>
        </p:blipFill>
        <p:spPr>
          <a:xfrm>
            <a:off x="8091619" y="647700"/>
            <a:ext cx="1661981" cy="1699582"/>
          </a:xfrm>
          <a:prstGeom prst="rect">
            <a:avLst/>
          </a:prstGeom>
        </p:spPr>
      </p:pic>
    </p:spTree>
    <p:extLst>
      <p:ext uri="{BB962C8B-B14F-4D97-AF65-F5344CB8AC3E}">
        <p14:creationId xmlns:p14="http://schemas.microsoft.com/office/powerpoint/2010/main" val="1307326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FF0485C-FED0-F8D7-EAA8-2BA0BFE6F6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D78570C-EF68-E771-0AFD-7D70E79F63F7}"/>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3634A4A-68EF-1A95-4597-F6DB059939E6}"/>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DAAB4BC5-8A0D-6F77-A82D-C7143CB60511}"/>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68B006AC-96C8-26BF-844C-C8B9DAFEB8A4}"/>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429F2CFB-81D3-5EDE-8277-FDF61EAA5E0A}"/>
              </a:ext>
            </a:extLst>
          </p:cNvPr>
          <p:cNvSpPr txBox="1"/>
          <p:nvPr/>
        </p:nvSpPr>
        <p:spPr>
          <a:xfrm>
            <a:off x="152400" y="38100"/>
            <a:ext cx="17983200" cy="9171742"/>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Dr M C Pant Oration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Biography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alibri"/>
                <a:ea typeface="+mn-ea"/>
                <a:cs typeface="+mn-cs"/>
              </a:rPr>
              <a:t>Mohan Chandra Pant was born at </a:t>
            </a:r>
            <a:r>
              <a:rPr kumimoji="0" lang="en-US" sz="2800" b="0" i="0" u="none" strike="noStrike" kern="1200" cap="none" spc="0" normalizeH="0" baseline="0" noProof="0" dirty="0" err="1">
                <a:ln>
                  <a:noFill/>
                </a:ln>
                <a:solidFill>
                  <a:srgbClr val="FFFF00"/>
                </a:solidFill>
                <a:effectLst/>
                <a:uLnTx/>
                <a:uFillTx/>
                <a:latin typeface="Calibri"/>
                <a:ea typeface="+mn-ea"/>
                <a:cs typeface="+mn-cs"/>
              </a:rPr>
              <a:t>Kunkoli</a:t>
            </a:r>
            <a:r>
              <a:rPr kumimoji="0" lang="en-US" sz="2800" b="0" i="0" u="none" strike="noStrike" kern="1200" cap="none" spc="0" normalizeH="0" baseline="0" noProof="0" dirty="0">
                <a:ln>
                  <a:noFill/>
                </a:ln>
                <a:solidFill>
                  <a:srgbClr val="FFFF00"/>
                </a:solidFill>
                <a:effectLst/>
                <a:uLnTx/>
                <a:uFillTx/>
                <a:latin typeface="Calibri"/>
                <a:ea typeface="+mn-ea"/>
                <a:cs typeface="+mn-cs"/>
              </a:rPr>
              <a:t>, a small village in Ranikhet in the undivided Uttar Pradesh (presently in Uttarakhand) in a family with limited financial means. His early schooling was at the local village school, after which he graduated in Science (BSc) from Kumaon University in 1974, and continued his studies at King George's Medical University (KGMU) from where he obtained his MBBS in 1979 and MD in 1985. His career started as a member of faculty at his alma mater, but moved to Tokyo in 1986 for advanced training in CT Scan at the University of Tokyo. Returning to India, he joined KGMU and established a CT Scan unit at the institution, the first such unit in the public sector in the state. He also had training in Magnetic resonance imaging techniques in Germany and radiation oncology at the Union for International Cancer Control, Geneva, California State University, Long Beach, University of Texas MD Anderson Cancer Center and Rush University. Chicago. He became the director of the Department of Radiotherapy at KGMU in 2007 and held the post till 2010.  In September 2010, he moved to Dr. Ram Manohar Lohia Institute of Medical Sciences, Lucknow, as its director, where he worked for three years till September 2013. Thereafter, he was associated with the establishment of H.N.B. Uttarakhand Medical Education University at Dehradun and when institution became operational in 2014, he was appointed as its founding vice chancellor. Returning to KGMU, he served as the Dean of the Dean and head of the Radiotherapy Department at the institution. During brief interludes, he served as a visiting professor at Tokyo University, Rush University, California University, University of Texas MD Anderson Cancer Center, </a:t>
            </a:r>
            <a:r>
              <a:rPr kumimoji="0" lang="en-US" sz="2800" b="0" i="0" u="none" strike="noStrike" kern="1200" cap="none" spc="0" normalizeH="0" baseline="0" noProof="0" dirty="0" err="1">
                <a:ln>
                  <a:noFill/>
                </a:ln>
                <a:solidFill>
                  <a:srgbClr val="FFFF00"/>
                </a:solidFill>
                <a:effectLst/>
                <a:uLnTx/>
                <a:uFillTx/>
                <a:latin typeface="Calibri"/>
                <a:ea typeface="+mn-ea"/>
                <a:cs typeface="+mn-cs"/>
              </a:rPr>
              <a:t>Dichin</a:t>
            </a:r>
            <a:r>
              <a:rPr kumimoji="0" lang="en-US" sz="2800" b="0" i="0" u="none" strike="noStrike" kern="1200" cap="none" spc="0" normalizeH="0" baseline="0" noProof="0" dirty="0">
                <a:ln>
                  <a:noFill/>
                </a:ln>
                <a:solidFill>
                  <a:srgbClr val="FFFF00"/>
                </a:solidFill>
                <a:effectLst/>
                <a:uLnTx/>
                <a:uFillTx/>
                <a:latin typeface="Calibri"/>
                <a:ea typeface="+mn-ea"/>
                <a:cs typeface="+mn-cs"/>
              </a:rPr>
              <a:t> Barge University, Germany, Chinese University of Hong Kong, and Roswell Park Comprehensive Cancer Center.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alibri"/>
                <a:ea typeface="+mn-ea"/>
                <a:cs typeface="+mn-cs"/>
              </a:rPr>
              <a:t>Pant was married to Nirmala Pant, the director of Lucknow Cancer Institute, and the couple had a son and a daughter. He died on 13 August 2015, at Lucknow Cancer Institute, succumbing to liver cancer for which he was under treatment for six months. </a:t>
            </a:r>
          </a:p>
        </p:txBody>
      </p:sp>
      <p:sp>
        <p:nvSpPr>
          <p:cNvPr id="11" name="Rectangle 3">
            <a:extLst>
              <a:ext uri="{FF2B5EF4-FFF2-40B4-BE49-F238E27FC236}">
                <a16:creationId xmlns:a16="http://schemas.microsoft.com/office/drawing/2014/main" id="{6519955E-F67D-CE25-F2D0-9DEE0F25FE34}"/>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074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9296B1E-40BD-4D53-7E5B-0A994308055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12E9C75-F3D3-7F8C-66DE-6B7840BF1369}"/>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E16A25D5-93C8-465F-1DD5-F24778D4792A}"/>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0792F673-E7A3-E017-1812-B1AEE03F1102}"/>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68EF7FBA-E70A-0FB4-77C7-88A3549A1094}"/>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2FE40E9D-856E-523C-9366-B032EC021A28}"/>
              </a:ext>
            </a:extLst>
          </p:cNvPr>
          <p:cNvSpPr txBox="1"/>
          <p:nvPr/>
        </p:nvSpPr>
        <p:spPr>
          <a:xfrm>
            <a:off x="152400" y="38100"/>
            <a:ext cx="17983200" cy="100335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Dr M C Pant Oration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Legacy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alibri"/>
                <a:ea typeface="+mn-ea"/>
                <a:cs typeface="+mn-cs"/>
              </a:rPr>
              <a:t>Besides setting up the first CT Scan unit in the non-private sector in the state of Uttar Pradesh at KGMU in the Eighties, Pant's contribution is reported behind the founding of several institutions. The Lucknow Cancer Institute, Lucknow, where eventually his death occurred in 2015, was one of the institutions he helped establish. His efforts have also helped in the establishment of the Swami Ram Memorial Cancer Hospital and Research Center and Dr. Susheela Tiwari Memorial Cancer Hospital and Research Center, both divisions of the Government Medical College, </a:t>
            </a:r>
            <a:r>
              <a:rPr kumimoji="0" lang="en-US" sz="2800" b="0" i="0" u="none" strike="noStrike" kern="1200" cap="none" spc="0" normalizeH="0" baseline="0" noProof="0" dirty="0" err="1">
                <a:ln>
                  <a:noFill/>
                </a:ln>
                <a:solidFill>
                  <a:srgbClr val="FFFF00"/>
                </a:solidFill>
                <a:effectLst/>
                <a:uLnTx/>
                <a:uFillTx/>
                <a:latin typeface="Calibri"/>
                <a:ea typeface="+mn-ea"/>
                <a:cs typeface="+mn-cs"/>
              </a:rPr>
              <a:t>Haldwani</a:t>
            </a:r>
            <a:r>
              <a:rPr kumimoji="0" lang="en-US" sz="2800" b="0" i="0" u="none" strike="noStrike" kern="1200" cap="none" spc="0" normalizeH="0" baseline="0" noProof="0" dirty="0">
                <a:ln>
                  <a:noFill/>
                </a:ln>
                <a:solidFill>
                  <a:srgbClr val="FFFF00"/>
                </a:solidFill>
                <a:effectLst/>
                <a:uLnTx/>
                <a:uFillTx/>
                <a:latin typeface="Calibri"/>
                <a:ea typeface="+mn-ea"/>
                <a:cs typeface="+mn-cs"/>
              </a:rPr>
              <a:t>, and Rural Cancer Hospital, Mainpuri, an institution under the H. N. B. Uttarakhand Medical Education University. It was during his tenure as the director, a High Dose Rate Brachytherapy (HDR-BT) unit and a radiotherapy simulator (</a:t>
            </a:r>
            <a:r>
              <a:rPr kumimoji="0" lang="en-US" sz="2800" b="0" i="0" u="none" strike="noStrike" kern="1200" cap="none" spc="0" normalizeH="0" baseline="0" noProof="0" dirty="0" err="1">
                <a:ln>
                  <a:noFill/>
                </a:ln>
                <a:solidFill>
                  <a:srgbClr val="FFFF00"/>
                </a:solidFill>
                <a:effectLst/>
                <a:uLnTx/>
                <a:uFillTx/>
                <a:latin typeface="Calibri"/>
                <a:ea typeface="+mn-ea"/>
                <a:cs typeface="+mn-cs"/>
              </a:rPr>
              <a:t>Simulix</a:t>
            </a:r>
            <a:r>
              <a:rPr kumimoji="0" lang="en-US" sz="2800" b="0" i="0" u="none" strike="noStrike" kern="1200" cap="none" spc="0" normalizeH="0" baseline="0" noProof="0" dirty="0">
                <a:ln>
                  <a:noFill/>
                </a:ln>
                <a:solidFill>
                  <a:srgbClr val="FFFF00"/>
                </a:solidFill>
                <a:effectLst/>
                <a:uLnTx/>
                <a:uFillTx/>
                <a:latin typeface="Calibri"/>
                <a:ea typeface="+mn-ea"/>
                <a:cs typeface="+mn-cs"/>
              </a:rPr>
              <a:t> Evolution, </a:t>
            </a:r>
            <a:r>
              <a:rPr kumimoji="0" lang="en-US" sz="2800" b="0" i="0" u="none" strike="noStrike" kern="1200" cap="none" spc="0" normalizeH="0" baseline="0" noProof="0" dirty="0" err="1">
                <a:ln>
                  <a:noFill/>
                </a:ln>
                <a:solidFill>
                  <a:srgbClr val="FFFF00"/>
                </a:solidFill>
                <a:effectLst/>
                <a:uLnTx/>
                <a:uFillTx/>
                <a:latin typeface="Calibri"/>
                <a:ea typeface="+mn-ea"/>
                <a:cs typeface="+mn-cs"/>
              </a:rPr>
              <a:t>Nucletron</a:t>
            </a:r>
            <a:r>
              <a:rPr kumimoji="0" lang="en-US" sz="2800" b="0" i="0" u="none" strike="noStrike" kern="1200" cap="none" spc="0" normalizeH="0" baseline="0" noProof="0" dirty="0">
                <a:ln>
                  <a:noFill/>
                </a:ln>
                <a:solidFill>
                  <a:srgbClr val="FFFF00"/>
                </a:solidFill>
                <a:effectLst/>
                <a:uLnTx/>
                <a:uFillTx/>
                <a:latin typeface="Calibri"/>
                <a:ea typeface="+mn-ea"/>
                <a:cs typeface="+mn-cs"/>
              </a:rPr>
              <a:t>) were installed at KGMU. While heading the Dr. Ram Manohar Lohia Institute of Medical Sciences, his efforts helped in the modernization of the hospital by installing several medical systems and equipment, including Lithotripsy, Cath Lab and Pathology &amp; Cytopathology facilities web compatible digital X-ray system, 3 Tesla MRI, 16 Slice CT-SIM with LASER positioning system, Multi-energy Elekta Infinity LINAC, </a:t>
            </a:r>
            <a:r>
              <a:rPr kumimoji="0" lang="en-US" sz="2800" b="0" i="0" u="none" strike="noStrike" kern="1200" cap="none" spc="0" normalizeH="0" baseline="0" noProof="0" dirty="0" err="1">
                <a:ln>
                  <a:noFill/>
                </a:ln>
                <a:solidFill>
                  <a:srgbClr val="FFFF00"/>
                </a:solidFill>
                <a:effectLst/>
                <a:uLnTx/>
                <a:uFillTx/>
                <a:latin typeface="Calibri"/>
                <a:ea typeface="+mn-ea"/>
                <a:cs typeface="+mn-cs"/>
              </a:rPr>
              <a:t>mHDR</a:t>
            </a:r>
            <a:r>
              <a:rPr kumimoji="0" lang="en-US" sz="2800" b="0" i="0" u="none" strike="noStrike" kern="1200" cap="none" spc="0" normalizeH="0" baseline="0" noProof="0" dirty="0">
                <a:ln>
                  <a:noFill/>
                </a:ln>
                <a:solidFill>
                  <a:srgbClr val="FFFF00"/>
                </a:solidFill>
                <a:effectLst/>
                <a:uLnTx/>
                <a:uFillTx/>
                <a:latin typeface="Calibri"/>
                <a:ea typeface="+mn-ea"/>
                <a:cs typeface="+mn-cs"/>
              </a:rPr>
              <a:t> (Ir-192) system for Brachytherapy, Mammography X-ray System, Photo Dynamic Therapy (PTD) and Single Photon Emission Computed tomography (SPECT-CT). The Cancer Indoor Ward, Out Patient Department (OPD–II), Microbiology Department, and High Dose Radioiodine ward were started functioning during his directorship.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alibri"/>
                <a:ea typeface="+mn-ea"/>
                <a:cs typeface="+mn-cs"/>
              </a:rPr>
              <a:t>Pant's involvement in the Cancer Control Programme in Uttarakhand has helped in the establishment of 10 cancer detection </a:t>
            </a:r>
            <a:r>
              <a:rPr kumimoji="0" lang="en-US" sz="2800" b="0" i="0" u="none" strike="noStrike" kern="1200" cap="none" spc="0" normalizeH="0" baseline="0" noProof="0" dirty="0" err="1">
                <a:ln>
                  <a:noFill/>
                </a:ln>
                <a:solidFill>
                  <a:srgbClr val="FFFF00"/>
                </a:solidFill>
                <a:effectLst/>
                <a:uLnTx/>
                <a:uFillTx/>
                <a:latin typeface="Calibri"/>
                <a:ea typeface="+mn-ea"/>
                <a:cs typeface="+mn-cs"/>
              </a:rPr>
              <a:t>centres</a:t>
            </a:r>
            <a:r>
              <a:rPr kumimoji="0" lang="en-US" sz="2800" b="0" i="0" u="none" strike="noStrike" kern="1200" cap="none" spc="0" normalizeH="0" baseline="0" noProof="0" dirty="0">
                <a:ln>
                  <a:noFill/>
                </a:ln>
                <a:solidFill>
                  <a:srgbClr val="FFFF00"/>
                </a:solidFill>
                <a:effectLst/>
                <a:uLnTx/>
                <a:uFillTx/>
                <a:latin typeface="Calibri"/>
                <a:ea typeface="+mn-ea"/>
                <a:cs typeface="+mn-cs"/>
              </a:rPr>
              <a:t> across the state. His researches, including the one on the genetic transformation due to tobacco use, have been documented by 89 medical papers published in national and international journals, 5 books and chapters in 5 other books. He was the organizer of a school-based cancer education project involving 297 teachers and around 60,000 students in 13 districts of the state and was also known to have delivered several keynote addresses and orations. He also contributed to the establishment of a Picture Gallery, covering the 100 years of history of the King George's Medical University, in connection with the centenary celebrations of the institution. </a:t>
            </a:r>
          </a:p>
        </p:txBody>
      </p:sp>
      <p:sp>
        <p:nvSpPr>
          <p:cNvPr id="11" name="Rectangle 3">
            <a:extLst>
              <a:ext uri="{FF2B5EF4-FFF2-40B4-BE49-F238E27FC236}">
                <a16:creationId xmlns:a16="http://schemas.microsoft.com/office/drawing/2014/main" id="{FF897D69-3120-6FBF-29E0-4DF5576FBC67}"/>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9925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6EF8AD1-CC35-B849-8D1F-473F21B765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8258E4-D458-466E-64D7-6230A373EF32}"/>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70EE049B-BB09-D56D-03BE-F9F50AC7B9B7}"/>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8D103E92-12D2-A63C-35EB-F00CC28ABA20}"/>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D7EC9D9B-692D-A3E1-EECA-621F064D6317}"/>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1D729734-F504-F977-BA83-7913C067DF04}"/>
              </a:ext>
            </a:extLst>
          </p:cNvPr>
          <p:cNvSpPr txBox="1"/>
          <p:nvPr/>
        </p:nvSpPr>
        <p:spPr>
          <a:xfrm>
            <a:off x="152400" y="38100"/>
            <a:ext cx="17983200" cy="738663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Dr M C Pant Oration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Awards and </a:t>
            </a:r>
            <a:r>
              <a:rPr kumimoji="0" lang="en-US" sz="3200" b="0" i="0" u="none" strike="noStrike" kern="1200" cap="none" spc="0" normalizeH="0" baseline="0" noProof="0" dirty="0" err="1">
                <a:ln>
                  <a:noFill/>
                </a:ln>
                <a:solidFill>
                  <a:srgbClr val="FFFF00"/>
                </a:solidFill>
                <a:effectLst/>
                <a:uLnTx/>
                <a:uFillTx/>
                <a:latin typeface="Calibri"/>
                <a:ea typeface="+mn-ea"/>
                <a:cs typeface="+mn-cs"/>
              </a:rPr>
              <a:t>honours</a:t>
            </a: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3200" dirty="0">
              <a:solidFill>
                <a:srgbClr val="FFFF00"/>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Pant, who was listed among 20 Great Indians by India Today and an elected fellow of the National Academy of Medical Sciences, was a recipient of the P. K. Haldar Memorial Award (1990) and Hukum Chand Jain Memorial Award (2003). The Medical Council of India awarded him the highest Indian medical award of Dr. B. C. Roy Award in 2005. The Government of India included him the 2008 Republic Day </a:t>
            </a:r>
            <a:r>
              <a:rPr kumimoji="0" lang="en-US" sz="3200" b="0" i="0" u="none" strike="noStrike" kern="1200" cap="none" spc="0" normalizeH="0" baseline="0" noProof="0" dirty="0" err="1">
                <a:ln>
                  <a:noFill/>
                </a:ln>
                <a:solidFill>
                  <a:srgbClr val="FFFF00"/>
                </a:solidFill>
                <a:effectLst/>
                <a:uLnTx/>
                <a:uFillTx/>
                <a:latin typeface="Calibri"/>
                <a:ea typeface="+mn-ea"/>
                <a:cs typeface="+mn-cs"/>
              </a:rPr>
              <a:t>honours</a:t>
            </a:r>
            <a:r>
              <a:rPr kumimoji="0" lang="en-US" sz="3200" b="0" i="0" u="none" strike="noStrike" kern="1200" cap="none" spc="0" normalizeH="0" baseline="0" noProof="0" dirty="0">
                <a:ln>
                  <a:noFill/>
                </a:ln>
                <a:solidFill>
                  <a:srgbClr val="FFFF00"/>
                </a:solidFill>
                <a:effectLst/>
                <a:uLnTx/>
                <a:uFillTx/>
                <a:latin typeface="Calibri"/>
                <a:ea typeface="+mn-ea"/>
                <a:cs typeface="+mn-cs"/>
              </a:rPr>
              <a:t> list for the civilian honour of the Padma Shri. The same year, Kumaon University, his alma mater, awarded him the degree of Doctor of Science (honoris causa). He was also a recipient of awards such as Professor K. B. Kunwar Memorial Award (1986, 88 and 89), Prasad Memorial Award of the Indian Radiology and Imaging Association (1987), International Cancer Technology Transfer Award of the Union for International Cancer Control (1993), Best Social Worker Award of the Lucknow chapter of the Rotary International (2001) and Dr. Birbal Sahni Award (2008). </a:t>
            </a:r>
          </a:p>
        </p:txBody>
      </p:sp>
      <p:sp>
        <p:nvSpPr>
          <p:cNvPr id="11" name="Rectangle 3">
            <a:extLst>
              <a:ext uri="{FF2B5EF4-FFF2-40B4-BE49-F238E27FC236}">
                <a16:creationId xmlns:a16="http://schemas.microsoft.com/office/drawing/2014/main" id="{188F6292-D1EE-9E57-7DA5-43FC814ABBBE}"/>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53966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E74BED4-50AE-D953-B8F9-83CD2638AD2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A995A-B4C3-6333-132F-B64455AC37D3}"/>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1B9761D-AFC1-4FA0-7807-335D7536D7F9}"/>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97BCC90D-6C8C-BA46-3CB9-BE91AE7BFDC4}"/>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3E329DA-9F97-34DB-EAA7-9A3D522D15E5}"/>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DE3E6161-17D5-1E0D-4558-84B467AC8108}"/>
              </a:ext>
            </a:extLst>
          </p:cNvPr>
          <p:cNvSpPr txBox="1"/>
          <p:nvPr/>
        </p:nvSpPr>
        <p:spPr>
          <a:xfrm>
            <a:off x="152400" y="38100"/>
            <a:ext cx="17983200" cy="8863965"/>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The First Recipient of Dr B N Lall Oration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dirty="0">
              <a:solidFill>
                <a:srgbClr val="FFFF00"/>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DR. G.C. PANT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(28/01/1936 – 15/06/2002)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Prof. Girish Chandra Pant popular as Girish or Pant, amongst his friends &amp; seniors, completed his MBBS from King George’s Medical College (KGMC), Lucknow in 1960, DMRE in 1962 and MD (Radiology-combined diagnosis &amp; therapy) in 1964. He began his professional career a Assistant Radiotherapist at KGMC in 1964. In 1965 he moved to the Institute of Medical Sciences. Banaras Hindu University &amp; along with Prof. A.D. Singh, was instrumental in building up the Department of Radiotherapy at BHU.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He also took up the task, along with his colleagues there, in starting the courses of DMRD and subsequently MD (Radiotherapy) at BHU. He has been one of the founder members of the Association of Radiation Oncologists of India, founder member of the Indian College of Radiation Oncology and member of the first executive body of AROI. Prof. Pant took up the initiative in organizing the second Annual Conference of AROI at Varanasi in 1978 and has made an important contribution to the growth of the association &amp; the specialty in the country.</a:t>
            </a:r>
          </a:p>
        </p:txBody>
      </p:sp>
      <p:sp>
        <p:nvSpPr>
          <p:cNvPr id="11" name="Rectangle 3">
            <a:extLst>
              <a:ext uri="{FF2B5EF4-FFF2-40B4-BE49-F238E27FC236}">
                <a16:creationId xmlns:a16="http://schemas.microsoft.com/office/drawing/2014/main" id="{235BE54B-0AE3-E2C7-E88A-A37EFC72140B}"/>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25B109E2-1421-CC9F-6988-2D9089417D2E}"/>
              </a:ext>
            </a:extLst>
          </p:cNvPr>
          <p:cNvPicPr>
            <a:picLocks noChangeAspect="1"/>
          </p:cNvPicPr>
          <p:nvPr/>
        </p:nvPicPr>
        <p:blipFill>
          <a:blip r:embed="rId4" cstate="print"/>
          <a:stretch>
            <a:fillRect/>
          </a:stretch>
        </p:blipFill>
        <p:spPr>
          <a:xfrm>
            <a:off x="8496381" y="1059002"/>
            <a:ext cx="1295238" cy="1295238"/>
          </a:xfrm>
          <a:prstGeom prst="rect">
            <a:avLst/>
          </a:prstGeom>
        </p:spPr>
      </p:pic>
    </p:spTree>
    <p:extLst>
      <p:ext uri="{BB962C8B-B14F-4D97-AF65-F5344CB8AC3E}">
        <p14:creationId xmlns:p14="http://schemas.microsoft.com/office/powerpoint/2010/main" val="3174577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90FBD28-A2ED-EBD7-7E75-7418EF68007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C8AC439-F38A-896C-9474-A3BD3929D34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49DCCC69-69D0-D8D3-B4C7-F8615F49187C}"/>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64DADB7A-3A2C-4F96-3E01-0129ED0BC546}"/>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6CF58886-B348-D885-1FA9-4F56460277B6}"/>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8" name="TextBox 8">
            <a:extLst>
              <a:ext uri="{FF2B5EF4-FFF2-40B4-BE49-F238E27FC236}">
                <a16:creationId xmlns:a16="http://schemas.microsoft.com/office/drawing/2014/main" id="{3CC044CD-2354-9039-01E9-39BAB4756440}"/>
              </a:ext>
            </a:extLst>
          </p:cNvPr>
          <p:cNvSpPr txBox="1"/>
          <p:nvPr/>
        </p:nvSpPr>
        <p:spPr>
          <a:xfrm>
            <a:off x="152400" y="38100"/>
            <a:ext cx="17983200" cy="8863965"/>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algn="ctr">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The First Recipient of Dr B N Lall Oration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dirty="0">
              <a:solidFill>
                <a:srgbClr val="FFFF00"/>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dirty="0">
              <a:solidFill>
                <a:srgbClr val="FFFF00"/>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FFFF00"/>
                </a:solidFill>
                <a:effectLst/>
                <a:uLnTx/>
                <a:uFillTx/>
                <a:latin typeface="Calibri"/>
                <a:ea typeface="+mn-ea"/>
                <a:cs typeface="+mn-cs"/>
              </a:rPr>
              <a:t>DR. G.C. PANT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FFFF00"/>
                </a:solidFill>
                <a:effectLst/>
                <a:uLnTx/>
                <a:uFillTx/>
                <a:latin typeface="Calibri"/>
                <a:ea typeface="+mn-ea"/>
                <a:cs typeface="+mn-cs"/>
              </a:rPr>
              <a:t>(28/01/1936 – 15/06/2002)</a:t>
            </a:r>
            <a:endParaRPr kumimoji="0" lang="en-US" sz="32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Prof. Pant was Dean, faculty of Medicine of Banaras Hindu University and acting Vice-Chancellor of BHU from June 13, 1993 to Dec 13,1993. He retired form active service from BHU on January 31, 1996 &amp; spent his retired life doing voluntary medical and social service at Varanasi.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It is an irony of fate that the man who spent his life fighting against the dreaded disease “Cancer” fell a victim to this very disease. In May 2001, Prof. Pant was diagnosed to be having a brain tumor that subsequently turned out to be Glioblastoma Multiforme of the right frontal lobe of the brain.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He was operated, received chemotherapy and was well for a while. Then again in early 2002, began a down hill course and he breathed his last in the evening of June 15, 2002. Thus came the end to an illustrious career of an excellent medical man who rose to eminence as a direct result of his hard work and who brought excellent fortune to all those who have interacted with him not only his professional capacity but also in his personal life.</a:t>
            </a:r>
          </a:p>
        </p:txBody>
      </p:sp>
      <p:sp>
        <p:nvSpPr>
          <p:cNvPr id="11" name="Rectangle 3">
            <a:extLst>
              <a:ext uri="{FF2B5EF4-FFF2-40B4-BE49-F238E27FC236}">
                <a16:creationId xmlns:a16="http://schemas.microsoft.com/office/drawing/2014/main" id="{CCD1A01F-AFBD-5BAE-BBF3-29566DCA3A13}"/>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649A8052-CB66-6A03-23B4-D11A18330241}"/>
              </a:ext>
            </a:extLst>
          </p:cNvPr>
          <p:cNvPicPr>
            <a:picLocks noChangeAspect="1"/>
          </p:cNvPicPr>
          <p:nvPr/>
        </p:nvPicPr>
        <p:blipFill>
          <a:blip r:embed="rId4" cstate="print"/>
          <a:stretch>
            <a:fillRect/>
          </a:stretch>
        </p:blipFill>
        <p:spPr>
          <a:xfrm>
            <a:off x="8496381" y="976610"/>
            <a:ext cx="1295238" cy="1295238"/>
          </a:xfrm>
          <a:prstGeom prst="rect">
            <a:avLst/>
          </a:prstGeom>
        </p:spPr>
      </p:pic>
    </p:spTree>
    <p:extLst>
      <p:ext uri="{BB962C8B-B14F-4D97-AF65-F5344CB8AC3E}">
        <p14:creationId xmlns:p14="http://schemas.microsoft.com/office/powerpoint/2010/main" val="9131123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90FBD28-A2ED-EBD7-7E75-7418EF68007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C8AC439-F38A-896C-9474-A3BD3929D345}"/>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49DCCC69-69D0-D8D3-B4C7-F8615F49187C}"/>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64DADB7A-3A2C-4F96-3E01-0129ED0BC546}"/>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6CF58886-B348-D885-1FA9-4F56460277B6}"/>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CCD1A01F-AFBD-5BAE-BBF3-29566DCA3A13}"/>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531434116"/>
              </p:ext>
            </p:extLst>
          </p:nvPr>
        </p:nvGraphicFramePr>
        <p:xfrm>
          <a:off x="2514600" y="1181100"/>
          <a:ext cx="13675252" cy="7894379"/>
        </p:xfrm>
        <a:graphic>
          <a:graphicData uri="http://schemas.openxmlformats.org/drawingml/2006/table">
            <a:tbl>
              <a:tblPr firstRow="1" bandRow="1">
                <a:tableStyleId>{16D9F66E-5EB9-4882-86FB-DCBF35E3C3E4}</a:tableStyleId>
              </a:tblPr>
              <a:tblGrid>
                <a:gridCol w="1519679">
                  <a:extLst>
                    <a:ext uri="{9D8B030D-6E8A-4147-A177-3AD203B41FA5}">
                      <a16:colId xmlns:a16="http://schemas.microsoft.com/office/drawing/2014/main" val="20000"/>
                    </a:ext>
                  </a:extLst>
                </a:gridCol>
                <a:gridCol w="1215372">
                  <a:extLst>
                    <a:ext uri="{9D8B030D-6E8A-4147-A177-3AD203B41FA5}">
                      <a16:colId xmlns:a16="http://schemas.microsoft.com/office/drawing/2014/main" val="20001"/>
                    </a:ext>
                  </a:extLst>
                </a:gridCol>
                <a:gridCol w="4188046">
                  <a:extLst>
                    <a:ext uri="{9D8B030D-6E8A-4147-A177-3AD203B41FA5}">
                      <a16:colId xmlns:a16="http://schemas.microsoft.com/office/drawing/2014/main" val="20002"/>
                    </a:ext>
                  </a:extLst>
                </a:gridCol>
                <a:gridCol w="3504283">
                  <a:extLst>
                    <a:ext uri="{9D8B030D-6E8A-4147-A177-3AD203B41FA5}">
                      <a16:colId xmlns:a16="http://schemas.microsoft.com/office/drawing/2014/main" val="20003"/>
                    </a:ext>
                  </a:extLst>
                </a:gridCol>
                <a:gridCol w="3247872">
                  <a:extLst>
                    <a:ext uri="{9D8B030D-6E8A-4147-A177-3AD203B41FA5}">
                      <a16:colId xmlns:a16="http://schemas.microsoft.com/office/drawing/2014/main" val="20004"/>
                    </a:ext>
                  </a:extLst>
                </a:gridCol>
              </a:tblGrid>
              <a:tr h="934334">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3784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568028">
                <a:tc>
                  <a:txBody>
                    <a:bodyPr/>
                    <a:lstStyle/>
                    <a:p>
                      <a:pPr algn="ctr">
                        <a:lnSpc>
                          <a:spcPct val="107000"/>
                        </a:lnSpc>
                        <a:spcAft>
                          <a:spcPts val="0"/>
                        </a:spcAft>
                      </a:pPr>
                      <a:r>
                        <a:rPr lang="en-US" sz="1800" b="1">
                          <a:latin typeface="Calibri"/>
                          <a:ea typeface="Calibri"/>
                          <a:cs typeface="Times New Roman"/>
                        </a:rPr>
                        <a:t>1</a:t>
                      </a:r>
                      <a:r>
                        <a:rPr lang="en-US" sz="1800" b="1" baseline="30000">
                          <a:latin typeface="Calibri"/>
                          <a:ea typeface="Calibri"/>
                          <a:cs typeface="Times New Roman"/>
                        </a:rPr>
                        <a:t>st</a:t>
                      </a:r>
                      <a:r>
                        <a:rPr lang="en-US" sz="1800" b="1">
                          <a:latin typeface="Calibri"/>
                          <a:ea typeface="Calibri"/>
                          <a:cs typeface="Times New Roman"/>
                        </a:rPr>
                        <a:t>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1988</a:t>
                      </a:r>
                      <a:endParaRPr lang="en-US" sz="1800">
                        <a:latin typeface="Calibri"/>
                        <a:ea typeface="Calibri"/>
                        <a:cs typeface="Times New Roman"/>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KGMU, Lucknow</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G. C. Pant (IMS, BHU, Varanasi)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562877">
                <a:tc>
                  <a:txBody>
                    <a:bodyPr/>
                    <a:lstStyle/>
                    <a:p>
                      <a:pPr algn="ctr">
                        <a:lnSpc>
                          <a:spcPct val="107000"/>
                        </a:lnSpc>
                        <a:spcAft>
                          <a:spcPts val="0"/>
                        </a:spcAft>
                      </a:pPr>
                      <a:r>
                        <a:rPr lang="en-US" sz="1800" b="1">
                          <a:latin typeface="Calibri"/>
                          <a:ea typeface="Calibri"/>
                          <a:cs typeface="Times New Roman"/>
                        </a:rPr>
                        <a:t>2</a:t>
                      </a:r>
                      <a:r>
                        <a:rPr lang="en-US" sz="1800" b="1" baseline="30000">
                          <a:latin typeface="Calibri"/>
                          <a:ea typeface="Calibri"/>
                          <a:cs typeface="Times New Roman"/>
                        </a:rPr>
                        <a:t>nd</a:t>
                      </a:r>
                      <a:r>
                        <a:rPr lang="en-US" sz="1800" b="1">
                          <a:latin typeface="Calibri"/>
                          <a:ea typeface="Calibri"/>
                          <a:cs typeface="Times New Roman"/>
                        </a:rPr>
                        <a:t>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1989</a:t>
                      </a:r>
                      <a:endParaRPr lang="en-US" sz="1800">
                        <a:latin typeface="Calibri"/>
                        <a:ea typeface="Calibri"/>
                        <a:cs typeface="Times New Roman"/>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Prem Narain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991299">
                <a:tc>
                  <a:txBody>
                    <a:bodyPr/>
                    <a:lstStyle/>
                    <a:p>
                      <a:pPr algn="ctr">
                        <a:lnSpc>
                          <a:spcPct val="107000"/>
                        </a:lnSpc>
                        <a:spcAft>
                          <a:spcPts val="0"/>
                        </a:spcAft>
                      </a:pPr>
                      <a:r>
                        <a:rPr lang="en-US" sz="1800" b="1" dirty="0">
                          <a:latin typeface="Calibri"/>
                          <a:ea typeface="Calibri"/>
                          <a:cs typeface="Times New Roman"/>
                        </a:rPr>
                        <a:t>3</a:t>
                      </a:r>
                      <a:r>
                        <a:rPr lang="en-US" sz="1800" b="1" baseline="30000" dirty="0">
                          <a:latin typeface="Calibri"/>
                          <a:ea typeface="Calibri"/>
                          <a:cs typeface="Times New Roman"/>
                        </a:rPr>
                        <a:t>rd</a:t>
                      </a:r>
                      <a:r>
                        <a:rPr lang="en-US" sz="1800" b="1" dirty="0">
                          <a:latin typeface="Calibri"/>
                          <a:ea typeface="Calibri"/>
                          <a:cs typeface="Times New Roman"/>
                        </a:rPr>
                        <a:t> </a:t>
                      </a:r>
                      <a:endParaRPr lang="en-US" sz="1800" dirty="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1990</a:t>
                      </a:r>
                      <a:endParaRPr lang="en-US" sz="1800" dirty="0">
                        <a:latin typeface="Calibri"/>
                        <a:ea typeface="Calibri"/>
                        <a:cs typeface="Times New Roman"/>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Chaturvedi Cancer Hospital, Gorakhpur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O P Trehan (</a:t>
                      </a: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Hanuman</a:t>
                      </a:r>
                      <a:r>
                        <a:rPr lang="en-US" sz="1800" b="1" spc="-155"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Poddar</a:t>
                      </a:r>
                      <a:r>
                        <a:rPr lang="en-US" sz="1800" b="1" spc="5"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Hospital, Gorakhpur)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7" name="Picture 6" descr="A person wearing glasses and a suit&#10;&#10;AI-generated content may be incorrect.">
            <a:extLst>
              <a:ext uri="{FF2B5EF4-FFF2-40B4-BE49-F238E27FC236}">
                <a16:creationId xmlns:a16="http://schemas.microsoft.com/office/drawing/2014/main" id="{A3FFE4B7-6461-1A3D-5235-52EB8E1E1819}"/>
              </a:ext>
            </a:extLst>
          </p:cNvPr>
          <p:cNvPicPr>
            <a:picLocks noChangeAspect="1"/>
          </p:cNvPicPr>
          <p:nvPr/>
        </p:nvPicPr>
        <p:blipFill>
          <a:blip r:embed="rId4" cstate="print"/>
          <a:stretch>
            <a:fillRect/>
          </a:stretch>
        </p:blipFill>
        <p:spPr>
          <a:xfrm>
            <a:off x="10439400" y="3009900"/>
            <a:ext cx="1600200" cy="1428571"/>
          </a:xfrm>
          <a:prstGeom prst="rect">
            <a:avLst/>
          </a:prstGeom>
        </p:spPr>
      </p:pic>
    </p:spTree>
    <p:extLst>
      <p:ext uri="{BB962C8B-B14F-4D97-AF65-F5344CB8AC3E}">
        <p14:creationId xmlns:p14="http://schemas.microsoft.com/office/powerpoint/2010/main" val="9131123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5C2CFC83-FF36-20F5-116F-DF650B40436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E75EC1-C728-C677-CC45-C512C408761C}"/>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BFCF4B10-4831-6B6D-2063-FFA67CF5FFEF}"/>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16A57239-071F-4466-17A6-92EEC0FBA5B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151387B2-ED74-97DD-A3B4-A27E9D87165D}"/>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28DAEBF4-7BB9-F8B0-4292-5C2FC3F1CAD6}"/>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80EEFF81-5B0A-9412-088D-94A393F3B716}"/>
              </a:ext>
            </a:extLst>
          </p:cNvPr>
          <p:cNvGraphicFramePr>
            <a:graphicFrameLocks noGrp="1"/>
          </p:cNvGraphicFramePr>
          <p:nvPr>
            <p:extLst>
              <p:ext uri="{D42A27DB-BD31-4B8C-83A1-F6EECF244321}">
                <p14:modId xmlns:p14="http://schemas.microsoft.com/office/powerpoint/2010/main" val="3150585452"/>
              </p:ext>
            </p:extLst>
          </p:nvPr>
        </p:nvGraphicFramePr>
        <p:xfrm>
          <a:off x="2590800" y="982663"/>
          <a:ext cx="13599051" cy="8030019"/>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4</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1991</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S.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Ayyagiri</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(SGPGI, Lucknow)</a:t>
                      </a: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5</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1992</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Y C Agrawal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Keshlata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Hospital, Bareilly)</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98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6</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1993</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H R Mali (KGMU,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8" name="Picture 7" descr="A close up of a person's face&#10;&#10;AI-generated content may be incorrect.">
            <a:extLst>
              <a:ext uri="{FF2B5EF4-FFF2-40B4-BE49-F238E27FC236}">
                <a16:creationId xmlns:a16="http://schemas.microsoft.com/office/drawing/2014/main" id="{1A67DA8E-8A83-0A71-F7D4-65D8ABA253AE}"/>
              </a:ext>
            </a:extLst>
          </p:cNvPr>
          <p:cNvPicPr>
            <a:picLocks noChangeAspect="1"/>
          </p:cNvPicPr>
          <p:nvPr/>
        </p:nvPicPr>
        <p:blipFill>
          <a:blip r:embed="rId4" cstate="print"/>
          <a:stretch>
            <a:fillRect/>
          </a:stretch>
        </p:blipFill>
        <p:spPr>
          <a:xfrm>
            <a:off x="10515600" y="6867114"/>
            <a:ext cx="1371600" cy="1609524"/>
          </a:xfrm>
          <a:prstGeom prst="rect">
            <a:avLst/>
          </a:prstGeom>
        </p:spPr>
      </p:pic>
    </p:spTree>
    <p:extLst>
      <p:ext uri="{BB962C8B-B14F-4D97-AF65-F5344CB8AC3E}">
        <p14:creationId xmlns:p14="http://schemas.microsoft.com/office/powerpoint/2010/main" val="2056775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0AA56BE-30E1-1F19-BC10-80C223049B0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F302B9-2245-411C-22D5-B43403A7E4C2}"/>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0F6312AD-BBE0-064A-4DE7-28DD8A95FC3E}"/>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4F715677-FDF5-9645-71D1-7E910A57CB6A}"/>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0B8E9CBE-C2EF-F417-AA5E-8D142D31CC4A}"/>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3D47F447-580F-4CBC-CC32-96870C4A320B}"/>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20E60269-A90C-77D6-61C8-4914954C9EBB}"/>
              </a:ext>
            </a:extLst>
          </p:cNvPr>
          <p:cNvGraphicFramePr>
            <a:graphicFrameLocks noGrp="1"/>
          </p:cNvGraphicFramePr>
          <p:nvPr>
            <p:extLst>
              <p:ext uri="{D42A27DB-BD31-4B8C-83A1-F6EECF244321}">
                <p14:modId xmlns:p14="http://schemas.microsoft.com/office/powerpoint/2010/main" val="3883521981"/>
              </p:ext>
            </p:extLst>
          </p:nvPr>
        </p:nvGraphicFramePr>
        <p:xfrm>
          <a:off x="2590800" y="982663"/>
          <a:ext cx="13599051" cy="8628316"/>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7</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1994</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Kamal Sahani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8</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1995</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B Paul Thalliath (RCC, KNMH, Prayagraj)</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98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9</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1996</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M S Agrawal (IMS, BHU, Varanasi)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7" name="Picture 6" descr="A person with a mustache wearing glasses&#10;&#10;AI-generated content may be incorrect.">
            <a:extLst>
              <a:ext uri="{FF2B5EF4-FFF2-40B4-BE49-F238E27FC236}">
                <a16:creationId xmlns:a16="http://schemas.microsoft.com/office/drawing/2014/main" id="{CE744CE7-96C7-F394-C340-1BAB2BC0E426}"/>
              </a:ext>
            </a:extLst>
          </p:cNvPr>
          <p:cNvPicPr>
            <a:picLocks noChangeAspect="1"/>
          </p:cNvPicPr>
          <p:nvPr/>
        </p:nvPicPr>
        <p:blipFill>
          <a:blip r:embed="rId4" cstate="print"/>
          <a:stretch>
            <a:fillRect/>
          </a:stretch>
        </p:blipFill>
        <p:spPr>
          <a:xfrm>
            <a:off x="10522268" y="4879520"/>
            <a:ext cx="1571429" cy="1133333"/>
          </a:xfrm>
          <a:prstGeom prst="rect">
            <a:avLst/>
          </a:prstGeom>
        </p:spPr>
      </p:pic>
      <p:pic>
        <p:nvPicPr>
          <p:cNvPr id="12" name="Picture 11" descr="A person in a white coat&#10;&#10;AI-generated content may be incorrect.">
            <a:extLst>
              <a:ext uri="{FF2B5EF4-FFF2-40B4-BE49-F238E27FC236}">
                <a16:creationId xmlns:a16="http://schemas.microsoft.com/office/drawing/2014/main" id="{943C3356-CE14-B7EA-E991-B43B023BA21A}"/>
              </a:ext>
            </a:extLst>
          </p:cNvPr>
          <p:cNvPicPr>
            <a:picLocks noChangeAspect="1"/>
          </p:cNvPicPr>
          <p:nvPr/>
        </p:nvPicPr>
        <p:blipFill>
          <a:blip r:embed="rId5" cstate="print"/>
          <a:stretch>
            <a:fillRect/>
          </a:stretch>
        </p:blipFill>
        <p:spPr>
          <a:xfrm>
            <a:off x="10522269" y="2991823"/>
            <a:ext cx="1571428" cy="1171429"/>
          </a:xfrm>
          <a:prstGeom prst="rect">
            <a:avLst/>
          </a:prstGeom>
        </p:spPr>
      </p:pic>
    </p:spTree>
    <p:extLst>
      <p:ext uri="{BB962C8B-B14F-4D97-AF65-F5344CB8AC3E}">
        <p14:creationId xmlns:p14="http://schemas.microsoft.com/office/powerpoint/2010/main" val="33396793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CEBCA5A-3527-86C1-D214-26B9227AB0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ABF1DC0-B88B-5930-67AD-C806C6CDE15B}"/>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1154EAF1-898D-AF17-2727-8D23F14FBA3C}"/>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BAF54908-4214-28C9-70FC-BDCF87D6A847}"/>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7424105-E7C5-6E80-61C6-7E8138CE5D15}"/>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11E74A84-318D-D7A2-7C72-99DE9ADF7282}"/>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BCBC21FA-2C7B-7FB0-AEA5-5EE6211FDEC2}"/>
              </a:ext>
            </a:extLst>
          </p:cNvPr>
          <p:cNvGraphicFramePr>
            <a:graphicFrameLocks noGrp="1"/>
          </p:cNvGraphicFramePr>
          <p:nvPr>
            <p:extLst>
              <p:ext uri="{D42A27DB-BD31-4B8C-83A1-F6EECF244321}">
                <p14:modId xmlns:p14="http://schemas.microsoft.com/office/powerpoint/2010/main" val="2625015875"/>
              </p:ext>
            </p:extLst>
          </p:nvPr>
        </p:nvGraphicFramePr>
        <p:xfrm>
          <a:off x="2590800" y="982663"/>
          <a:ext cx="13599051" cy="7970837"/>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10</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1997</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IN"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11</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1998</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98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12</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1999</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9205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887C473-C16D-9B94-AB9C-BDB635C6B47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3BBB0B-937E-239F-CDFC-55D648B5A203}"/>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CDC53BDE-EA93-1D0B-D78E-94B9F1421501}"/>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E65FDB54-3DCF-D9C0-307F-6FFCFEBEF838}"/>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327423BF-AE8D-3F34-35ED-317E3A66F6C6}"/>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879E1623-75E3-EC96-F205-187E99FE75BE}"/>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D5B551CC-F4F5-46D0-7C1B-201D8BE63900}"/>
              </a:ext>
            </a:extLst>
          </p:cNvPr>
          <p:cNvGraphicFramePr>
            <a:graphicFrameLocks noGrp="1"/>
          </p:cNvGraphicFramePr>
          <p:nvPr>
            <p:extLst>
              <p:ext uri="{D42A27DB-BD31-4B8C-83A1-F6EECF244321}">
                <p14:modId xmlns:p14="http://schemas.microsoft.com/office/powerpoint/2010/main" val="3773893436"/>
              </p:ext>
            </p:extLst>
          </p:nvPr>
        </p:nvGraphicFramePr>
        <p:xfrm>
          <a:off x="2590801" y="982663"/>
          <a:ext cx="13411198" cy="8553182"/>
        </p:xfrm>
        <a:graphic>
          <a:graphicData uri="http://schemas.openxmlformats.org/drawingml/2006/table">
            <a:tbl>
              <a:tblPr firstRow="1" bandRow="1">
                <a:tableStyleId>{16D9F66E-5EB9-4882-86FB-DCBF35E3C3E4}</a:tableStyleId>
              </a:tblPr>
              <a:tblGrid>
                <a:gridCol w="1490336">
                  <a:extLst>
                    <a:ext uri="{9D8B030D-6E8A-4147-A177-3AD203B41FA5}">
                      <a16:colId xmlns:a16="http://schemas.microsoft.com/office/drawing/2014/main" val="20000"/>
                    </a:ext>
                  </a:extLst>
                </a:gridCol>
                <a:gridCol w="1191905">
                  <a:extLst>
                    <a:ext uri="{9D8B030D-6E8A-4147-A177-3AD203B41FA5}">
                      <a16:colId xmlns:a16="http://schemas.microsoft.com/office/drawing/2014/main" val="20001"/>
                    </a:ext>
                  </a:extLst>
                </a:gridCol>
                <a:gridCol w="4107179">
                  <a:extLst>
                    <a:ext uri="{9D8B030D-6E8A-4147-A177-3AD203B41FA5}">
                      <a16:colId xmlns:a16="http://schemas.microsoft.com/office/drawing/2014/main" val="20002"/>
                    </a:ext>
                  </a:extLst>
                </a:gridCol>
                <a:gridCol w="3436619">
                  <a:extLst>
                    <a:ext uri="{9D8B030D-6E8A-4147-A177-3AD203B41FA5}">
                      <a16:colId xmlns:a16="http://schemas.microsoft.com/office/drawing/2014/main" val="20003"/>
                    </a:ext>
                  </a:extLst>
                </a:gridCol>
                <a:gridCol w="3185159">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13</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2000</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defTabSz="914400" rtl="0" eaLnBrk="1" fontAlgn="auto" latinLnBrk="0" hangingPunct="1">
                        <a:lnSpc>
                          <a:spcPct val="107000"/>
                        </a:lnSpc>
                        <a:spcBef>
                          <a:spcPts val="0"/>
                        </a:spcBef>
                        <a:spcAft>
                          <a:spcPts val="80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S P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Misra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(RCC, KNMH, Prayagraj)</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14</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2001</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KGMU,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R N L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Srivastva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98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15</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2001</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Keshlata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Hospital, Bareilly</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N R Datta (SGPGI,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IN"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8" name="Picture 7" descr="A person in a white coat&#10;&#10;AI-generated content may be incorrect.">
            <a:extLst>
              <a:ext uri="{FF2B5EF4-FFF2-40B4-BE49-F238E27FC236}">
                <a16:creationId xmlns:a16="http://schemas.microsoft.com/office/drawing/2014/main" id="{6CF88E4E-1A32-F523-81A2-C20DA9A0595F}"/>
              </a:ext>
            </a:extLst>
          </p:cNvPr>
          <p:cNvPicPr>
            <a:picLocks noChangeAspect="1"/>
          </p:cNvPicPr>
          <p:nvPr/>
        </p:nvPicPr>
        <p:blipFill>
          <a:blip r:embed="rId4" cstate="print"/>
          <a:stretch>
            <a:fillRect/>
          </a:stretch>
        </p:blipFill>
        <p:spPr>
          <a:xfrm>
            <a:off x="10363200" y="7458224"/>
            <a:ext cx="1524000" cy="1190476"/>
          </a:xfrm>
          <a:prstGeom prst="rect">
            <a:avLst/>
          </a:prstGeom>
        </p:spPr>
      </p:pic>
      <p:pic>
        <p:nvPicPr>
          <p:cNvPr id="1026" name="Picture 2" descr="D:\UPAROI Ofiice\Directory\Photos\R N L Srivastava.jpg"/>
          <p:cNvPicPr>
            <a:picLocks noChangeAspect="1" noChangeArrowheads="1"/>
          </p:cNvPicPr>
          <p:nvPr/>
        </p:nvPicPr>
        <p:blipFill>
          <a:blip r:embed="rId5" r:link="rId6" cstate="print"/>
          <a:srcRect/>
          <a:stretch>
            <a:fillRect/>
          </a:stretch>
        </p:blipFill>
        <p:spPr bwMode="auto">
          <a:xfrm>
            <a:off x="10439400" y="5397500"/>
            <a:ext cx="1208088" cy="1346200"/>
          </a:xfrm>
          <a:prstGeom prst="rect">
            <a:avLst/>
          </a:prstGeom>
          <a:noFill/>
          <a:ln w="9525">
            <a:noFill/>
            <a:miter lim="800000"/>
            <a:headEnd/>
            <a:tailEnd/>
          </a:ln>
        </p:spPr>
      </p:pic>
      <p:pic>
        <p:nvPicPr>
          <p:cNvPr id="10" name="Picture 9" descr="A person wearing glasses and a suit&#10;&#10;AI-generated content may be incorrect.">
            <a:extLst>
              <a:ext uri="{FF2B5EF4-FFF2-40B4-BE49-F238E27FC236}">
                <a16:creationId xmlns:a16="http://schemas.microsoft.com/office/drawing/2014/main" id="{D196E1D4-129D-F52E-6782-B141BFF16808}"/>
              </a:ext>
            </a:extLst>
          </p:cNvPr>
          <p:cNvPicPr>
            <a:picLocks noChangeAspect="1"/>
          </p:cNvPicPr>
          <p:nvPr/>
        </p:nvPicPr>
        <p:blipFill>
          <a:blip r:embed="rId7" cstate="print"/>
          <a:stretch>
            <a:fillRect/>
          </a:stretch>
        </p:blipFill>
        <p:spPr>
          <a:xfrm>
            <a:off x="10515600" y="2857500"/>
            <a:ext cx="1371600" cy="1457143"/>
          </a:xfrm>
          <a:prstGeom prst="rect">
            <a:avLst/>
          </a:prstGeom>
        </p:spPr>
      </p:pic>
    </p:spTree>
    <p:extLst>
      <p:ext uri="{BB962C8B-B14F-4D97-AF65-F5344CB8AC3E}">
        <p14:creationId xmlns:p14="http://schemas.microsoft.com/office/powerpoint/2010/main" val="32625019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4232190-BD27-32A8-FB7F-006EF2B74D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9A8BBF-9212-D929-0B61-0753AD5ECFC8}"/>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6211761A-9C0E-54F1-D0DE-069C64CE7618}"/>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756AFAFD-96F5-5EB6-5A14-5FD5B9224E12}"/>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BAF1A46-E073-3B00-014C-591DA3A38E33}"/>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24F36F2A-A821-5C32-9AEE-59087E8BD979}"/>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22AE880F-3440-0AC0-2430-65C67AE0CC44}"/>
              </a:ext>
            </a:extLst>
          </p:cNvPr>
          <p:cNvGraphicFramePr>
            <a:graphicFrameLocks noGrp="1"/>
          </p:cNvGraphicFramePr>
          <p:nvPr>
            <p:extLst>
              <p:ext uri="{D42A27DB-BD31-4B8C-83A1-F6EECF244321}">
                <p14:modId xmlns:p14="http://schemas.microsoft.com/office/powerpoint/2010/main" val="3907661783"/>
              </p:ext>
            </p:extLst>
          </p:nvPr>
        </p:nvGraphicFramePr>
        <p:xfrm>
          <a:off x="2590800" y="982663"/>
          <a:ext cx="13599051" cy="8540165"/>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16</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2002</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JKCI, Kanpur</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defTabSz="914400" rtl="0" eaLnBrk="1" fontAlgn="auto" latinLnBrk="0" hangingPunct="1">
                        <a:lnSpc>
                          <a:spcPct val="107000"/>
                        </a:lnSpc>
                        <a:spcBef>
                          <a:spcPts val="0"/>
                        </a:spcBef>
                        <a:spcAft>
                          <a:spcPts val="80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U. P.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Shahi</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(IMS, BHU, Varanasi)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2003</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98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17</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2004</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IMS, BHU, Varanasi</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Madhu Srivastava (KGMU,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8" name="Picture 7" descr="A close-up of a person&#10;&#10;AI-generated content may be incorrect.">
            <a:extLst>
              <a:ext uri="{FF2B5EF4-FFF2-40B4-BE49-F238E27FC236}">
                <a16:creationId xmlns:a16="http://schemas.microsoft.com/office/drawing/2014/main" id="{D9F21834-F732-6257-B6E2-B335816F97FC}"/>
              </a:ext>
            </a:extLst>
          </p:cNvPr>
          <p:cNvPicPr>
            <a:picLocks noChangeAspect="1"/>
          </p:cNvPicPr>
          <p:nvPr/>
        </p:nvPicPr>
        <p:blipFill>
          <a:blip r:embed="rId4" cstate="print"/>
          <a:stretch>
            <a:fillRect/>
          </a:stretch>
        </p:blipFill>
        <p:spPr>
          <a:xfrm>
            <a:off x="10515600" y="7124700"/>
            <a:ext cx="1371600" cy="1171429"/>
          </a:xfrm>
          <a:prstGeom prst="rect">
            <a:avLst/>
          </a:prstGeom>
        </p:spPr>
      </p:pic>
      <p:pic>
        <p:nvPicPr>
          <p:cNvPr id="10" name="Picture 9" descr="A person with a mustache&#10;&#10;AI-generated content may be incorrect.">
            <a:extLst>
              <a:ext uri="{FF2B5EF4-FFF2-40B4-BE49-F238E27FC236}">
                <a16:creationId xmlns:a16="http://schemas.microsoft.com/office/drawing/2014/main" id="{41CEAF0C-48D9-E4DC-B018-ACBC1D7B14D1}"/>
              </a:ext>
            </a:extLst>
          </p:cNvPr>
          <p:cNvPicPr>
            <a:picLocks noChangeAspect="1"/>
          </p:cNvPicPr>
          <p:nvPr/>
        </p:nvPicPr>
        <p:blipFill>
          <a:blip r:embed="rId5" cstate="print"/>
          <a:stretch>
            <a:fillRect/>
          </a:stretch>
        </p:blipFill>
        <p:spPr>
          <a:xfrm>
            <a:off x="10439400" y="2857500"/>
            <a:ext cx="1676400" cy="1123810"/>
          </a:xfrm>
          <a:prstGeom prst="rect">
            <a:avLst/>
          </a:prstGeom>
        </p:spPr>
      </p:pic>
    </p:spTree>
    <p:extLst>
      <p:ext uri="{BB962C8B-B14F-4D97-AF65-F5344CB8AC3E}">
        <p14:creationId xmlns:p14="http://schemas.microsoft.com/office/powerpoint/2010/main" val="24647058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AECA22A-2138-81B7-969D-65E2B2919E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8FFA166-D627-DD27-A842-13F66A7C3ED4}"/>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518AF8DA-17EE-B20B-7759-291A96B20AE2}"/>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E363F9A9-B164-5DFD-0954-AA480C54E120}"/>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DF3EC10-E14C-05C8-B471-47B6E84B2B6B}"/>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86DC89DF-ADD2-99D7-A325-20432F0E4F55}"/>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084931EC-A52B-EF63-5370-E2BECBED9F97}"/>
              </a:ext>
            </a:extLst>
          </p:cNvPr>
          <p:cNvGraphicFramePr>
            <a:graphicFrameLocks noGrp="1"/>
          </p:cNvGraphicFramePr>
          <p:nvPr>
            <p:extLst>
              <p:ext uri="{D42A27DB-BD31-4B8C-83A1-F6EECF244321}">
                <p14:modId xmlns:p14="http://schemas.microsoft.com/office/powerpoint/2010/main" val="2122664540"/>
              </p:ext>
            </p:extLst>
          </p:nvPr>
        </p:nvGraphicFramePr>
        <p:xfrm>
          <a:off x="2590800" y="982663"/>
          <a:ext cx="13599051" cy="8200503"/>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18</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2005</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80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KGMU,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R K Katiyar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2006</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IN" sz="18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98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19</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2007</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J N Dwivedi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10" name="Picture 9">
            <a:extLst>
              <a:ext uri="{FF2B5EF4-FFF2-40B4-BE49-F238E27FC236}">
                <a16:creationId xmlns:a16="http://schemas.microsoft.com/office/drawing/2014/main" id="{55C8F811-5DE1-20E2-9F17-D7546F4306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3200" y="7084446"/>
            <a:ext cx="1676400" cy="1411854"/>
          </a:xfrm>
          <a:prstGeom prst="rect">
            <a:avLst/>
          </a:prstGeom>
        </p:spPr>
      </p:pic>
    </p:spTree>
    <p:extLst>
      <p:ext uri="{BB962C8B-B14F-4D97-AF65-F5344CB8AC3E}">
        <p14:creationId xmlns:p14="http://schemas.microsoft.com/office/powerpoint/2010/main" val="13098410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3ABC5A2-22FA-AA37-FD78-0275F86592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9824E09-CA79-FEAE-0078-4C677E0D9D0A}"/>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1F7ED4A2-4E8A-DCB3-23FF-C3045D49F765}"/>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FB4FF650-D130-BA26-1563-4C5AC233D0EC}"/>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E3318E7F-5111-6773-A6BD-DB617903D936}"/>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EDA0929B-E31E-F0F8-4E85-9C685AB2A315}"/>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79EE333C-DC6B-EB8B-C76E-E5580CDECD6C}"/>
              </a:ext>
            </a:extLst>
          </p:cNvPr>
          <p:cNvGraphicFramePr>
            <a:graphicFrameLocks noGrp="1"/>
          </p:cNvGraphicFramePr>
          <p:nvPr>
            <p:extLst>
              <p:ext uri="{D42A27DB-BD31-4B8C-83A1-F6EECF244321}">
                <p14:modId xmlns:p14="http://schemas.microsoft.com/office/powerpoint/2010/main" val="2230064220"/>
              </p:ext>
            </p:extLst>
          </p:nvPr>
        </p:nvGraphicFramePr>
        <p:xfrm>
          <a:off x="2590800" y="982663"/>
          <a:ext cx="13599051" cy="8462885"/>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2008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SGPGI, Lucknow</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A K Dixit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21</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st</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2008</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SNMC, Agra</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I. C. Khare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B. D. Gupta (Dr G C Pant Oration)</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98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22</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nd</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2009</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T Laxmi (N.E.R.C.I, Varanasi)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7" name="Picture 6" descr="A close-up of a person&#10;&#10;AI-generated content may be incorrect.">
            <a:extLst>
              <a:ext uri="{FF2B5EF4-FFF2-40B4-BE49-F238E27FC236}">
                <a16:creationId xmlns:a16="http://schemas.microsoft.com/office/drawing/2014/main" id="{3DFD8E96-5C71-D4D9-E16F-D1322FA08545}"/>
              </a:ext>
            </a:extLst>
          </p:cNvPr>
          <p:cNvPicPr>
            <a:picLocks noChangeAspect="1"/>
          </p:cNvPicPr>
          <p:nvPr/>
        </p:nvPicPr>
        <p:blipFill>
          <a:blip r:embed="rId4" cstate="print"/>
          <a:stretch>
            <a:fillRect/>
          </a:stretch>
        </p:blipFill>
        <p:spPr>
          <a:xfrm>
            <a:off x="10363200" y="2925640"/>
            <a:ext cx="1676400" cy="1266667"/>
          </a:xfrm>
          <a:prstGeom prst="rect">
            <a:avLst/>
          </a:prstGeom>
        </p:spPr>
      </p:pic>
      <p:pic>
        <p:nvPicPr>
          <p:cNvPr id="12" name="Picture 11" descr="An old person wearing glasses&#10;&#10;AI-generated content may be incorrect.">
            <a:extLst>
              <a:ext uri="{FF2B5EF4-FFF2-40B4-BE49-F238E27FC236}">
                <a16:creationId xmlns:a16="http://schemas.microsoft.com/office/drawing/2014/main" id="{09138259-7C0D-073C-B3AE-DFB7FC1CE2D9}"/>
              </a:ext>
            </a:extLst>
          </p:cNvPr>
          <p:cNvPicPr>
            <a:picLocks noChangeAspect="1"/>
          </p:cNvPicPr>
          <p:nvPr/>
        </p:nvPicPr>
        <p:blipFill>
          <a:blip r:embed="rId5" cstate="print"/>
          <a:stretch>
            <a:fillRect/>
          </a:stretch>
        </p:blipFill>
        <p:spPr>
          <a:xfrm>
            <a:off x="13595137" y="5036950"/>
            <a:ext cx="1600200" cy="1142857"/>
          </a:xfrm>
          <a:prstGeom prst="rect">
            <a:avLst/>
          </a:prstGeom>
        </p:spPr>
      </p:pic>
    </p:spTree>
    <p:extLst>
      <p:ext uri="{BB962C8B-B14F-4D97-AF65-F5344CB8AC3E}">
        <p14:creationId xmlns:p14="http://schemas.microsoft.com/office/powerpoint/2010/main" val="124226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7A8A5C9-7D2C-F6E9-70F9-94E46FC8573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ABCAA1D-021C-2549-8CDB-2769D38FEAA1}"/>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A9D22D9C-1E4E-BDD6-875C-F6A40BD5BE3C}"/>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E72FB788-DC50-27A3-8F23-054D34A6B1A0}"/>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E7311F9F-931B-DEB1-287C-67076BBF8E3E}"/>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00423E00-A983-7B29-B242-81F370274863}"/>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5DD95965-00C9-777B-40FC-1E935B82A219}"/>
              </a:ext>
            </a:extLst>
          </p:cNvPr>
          <p:cNvGraphicFramePr>
            <a:graphicFrameLocks noGrp="1"/>
          </p:cNvGraphicFramePr>
          <p:nvPr>
            <p:extLst>
              <p:ext uri="{D42A27DB-BD31-4B8C-83A1-F6EECF244321}">
                <p14:modId xmlns:p14="http://schemas.microsoft.com/office/powerpoint/2010/main" val="1173881592"/>
              </p:ext>
            </p:extLst>
          </p:nvPr>
        </p:nvGraphicFramePr>
        <p:xfrm>
          <a:off x="2462105" y="864164"/>
          <a:ext cx="13599051" cy="7949953"/>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23</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rd</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2010</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24</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2011</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Dr Chaturvedi Cancer Hospital, Gorakhpur</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Shahid Ali Siddiqui (JNMC, AMU, Aligarh)</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926534">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25</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2012</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8" name="Picture 7" descr="A person wearing a coat and sunglasses&#10;&#10;AI-generated content may be incorrect.">
            <a:extLst>
              <a:ext uri="{FF2B5EF4-FFF2-40B4-BE49-F238E27FC236}">
                <a16:creationId xmlns:a16="http://schemas.microsoft.com/office/drawing/2014/main" id="{BF51B14E-BA49-E52E-312E-4B19858D4AD4}"/>
              </a:ext>
            </a:extLst>
          </p:cNvPr>
          <p:cNvPicPr>
            <a:picLocks noChangeAspect="1"/>
          </p:cNvPicPr>
          <p:nvPr/>
        </p:nvPicPr>
        <p:blipFill>
          <a:blip r:embed="rId4" cstate="print"/>
          <a:stretch>
            <a:fillRect/>
          </a:stretch>
        </p:blipFill>
        <p:spPr>
          <a:xfrm>
            <a:off x="10287000" y="4738464"/>
            <a:ext cx="1459825" cy="1409524"/>
          </a:xfrm>
          <a:prstGeom prst="rect">
            <a:avLst/>
          </a:prstGeom>
        </p:spPr>
      </p:pic>
    </p:spTree>
    <p:extLst>
      <p:ext uri="{BB962C8B-B14F-4D97-AF65-F5344CB8AC3E}">
        <p14:creationId xmlns:p14="http://schemas.microsoft.com/office/powerpoint/2010/main" val="26551419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56B57F5B-7209-2B1C-6A67-08C9E47EE1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9541CE-A8E2-4C72-CB7D-BA7C80673B6E}"/>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2EEAF82A-11FA-BA63-FEEC-BF7749AD366E}"/>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77F0AAFD-A65E-656B-5019-5B9C8299A554}"/>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762338BD-A1FA-0A4D-C473-B6A2AFB812E5}"/>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01C3F141-7A36-DD1C-E57D-A90C054A6B0E}"/>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D51A929F-71D4-7CE6-8EB7-FAEF71D30C2E}"/>
              </a:ext>
            </a:extLst>
          </p:cNvPr>
          <p:cNvGraphicFramePr>
            <a:graphicFrameLocks noGrp="1"/>
          </p:cNvGraphicFramePr>
          <p:nvPr>
            <p:extLst>
              <p:ext uri="{D42A27DB-BD31-4B8C-83A1-F6EECF244321}">
                <p14:modId xmlns:p14="http://schemas.microsoft.com/office/powerpoint/2010/main" val="4276950642"/>
              </p:ext>
            </p:extLst>
          </p:nvPr>
        </p:nvGraphicFramePr>
        <p:xfrm>
          <a:off x="2462105" y="864164"/>
          <a:ext cx="13599051" cy="7687571"/>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2013</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26</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2014</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SRMSIMS, Bareilly</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K J Maria Das (SGPGI, Lucknow)</a:t>
                      </a: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926534">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2015</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7" name="Picture 6" descr="A person with a mustache&#10;&#10;AI-generated content may be incorrect.">
            <a:extLst>
              <a:ext uri="{FF2B5EF4-FFF2-40B4-BE49-F238E27FC236}">
                <a16:creationId xmlns:a16="http://schemas.microsoft.com/office/drawing/2014/main" id="{A3522686-43A6-D0B2-99E2-69BD30329D4A}"/>
              </a:ext>
            </a:extLst>
          </p:cNvPr>
          <p:cNvPicPr>
            <a:picLocks noChangeAspect="1"/>
          </p:cNvPicPr>
          <p:nvPr/>
        </p:nvPicPr>
        <p:blipFill>
          <a:blip r:embed="rId4" cstate="print"/>
          <a:stretch>
            <a:fillRect/>
          </a:stretch>
        </p:blipFill>
        <p:spPr>
          <a:xfrm>
            <a:off x="10210800" y="4736178"/>
            <a:ext cx="1820278" cy="1190476"/>
          </a:xfrm>
          <a:prstGeom prst="rect">
            <a:avLst/>
          </a:prstGeom>
        </p:spPr>
      </p:pic>
    </p:spTree>
    <p:extLst>
      <p:ext uri="{BB962C8B-B14F-4D97-AF65-F5344CB8AC3E}">
        <p14:creationId xmlns:p14="http://schemas.microsoft.com/office/powerpoint/2010/main" val="24288160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90C9969-DC3E-305D-EC39-8B9339AC0D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0997D6-F660-6007-481E-8119D085B688}"/>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FD647A1A-8A2C-C761-6180-871C5AA0C766}"/>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0A3619E2-41ED-A56A-0C72-22F546558426}"/>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8A41AA9-F28D-7D8A-1229-394D9CAE0ADE}"/>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F65664DA-DFDF-01A3-4FFD-A0CDDDBAB69C}"/>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791F33C5-B50A-6006-0684-05BB493D649C}"/>
              </a:ext>
            </a:extLst>
          </p:cNvPr>
          <p:cNvGraphicFramePr>
            <a:graphicFrameLocks noGrp="1"/>
          </p:cNvGraphicFramePr>
          <p:nvPr>
            <p:extLst>
              <p:ext uri="{D42A27DB-BD31-4B8C-83A1-F6EECF244321}">
                <p14:modId xmlns:p14="http://schemas.microsoft.com/office/powerpoint/2010/main" val="3178435853"/>
              </p:ext>
            </p:extLst>
          </p:nvPr>
        </p:nvGraphicFramePr>
        <p:xfrm>
          <a:off x="2462105" y="864164"/>
          <a:ext cx="13599051" cy="8868213"/>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27</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2016</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Dr RMLIMS, Lucknow</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Shaleen Kumar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Goura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Kishor Rath (NCI &amp; AIIMS, New Delhi)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28</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2016</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Apex Hospital, Varanasi</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MLB Bhatt (KGMU,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Neeraj Rastogi (SGPGI,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926534">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29</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2017</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Royal Cancer Institute &amp; Research Centre, Kanpur</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Satyajeet Pradhan (MPMMMCC, Varanasi)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B K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Mohanti</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(AIIMS, New Delhi)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8" name="Picture 7" descr="A person in a plaid shirt&#10;&#10;AI-generated content may be incorrect.">
            <a:extLst>
              <a:ext uri="{FF2B5EF4-FFF2-40B4-BE49-F238E27FC236}">
                <a16:creationId xmlns:a16="http://schemas.microsoft.com/office/drawing/2014/main" id="{A9891127-4FD1-D5B1-0894-9CEBE7955775}"/>
              </a:ext>
            </a:extLst>
          </p:cNvPr>
          <p:cNvPicPr>
            <a:picLocks noChangeAspect="1"/>
          </p:cNvPicPr>
          <p:nvPr/>
        </p:nvPicPr>
        <p:blipFill>
          <a:blip r:embed="rId4" cstate="print"/>
          <a:stretch>
            <a:fillRect/>
          </a:stretch>
        </p:blipFill>
        <p:spPr>
          <a:xfrm>
            <a:off x="10287000" y="2714776"/>
            <a:ext cx="1524000" cy="1209524"/>
          </a:xfrm>
          <a:prstGeom prst="rect">
            <a:avLst/>
          </a:prstGeom>
        </p:spPr>
      </p:pic>
      <p:pic>
        <p:nvPicPr>
          <p:cNvPr id="12" name="Picture 11" descr="A person in a suit and tie&#10;&#10;AI-generated content may be incorrect.">
            <a:extLst>
              <a:ext uri="{FF2B5EF4-FFF2-40B4-BE49-F238E27FC236}">
                <a16:creationId xmlns:a16="http://schemas.microsoft.com/office/drawing/2014/main" id="{222F11E7-A98E-D84D-F757-58048AA318C7}"/>
              </a:ext>
            </a:extLst>
          </p:cNvPr>
          <p:cNvPicPr>
            <a:picLocks noChangeAspect="1"/>
          </p:cNvPicPr>
          <p:nvPr/>
        </p:nvPicPr>
        <p:blipFill>
          <a:blip r:embed="rId5" cstate="print"/>
          <a:stretch>
            <a:fillRect/>
          </a:stretch>
        </p:blipFill>
        <p:spPr>
          <a:xfrm>
            <a:off x="13792199" y="2762405"/>
            <a:ext cx="1376693" cy="1238095"/>
          </a:xfrm>
          <a:prstGeom prst="rect">
            <a:avLst/>
          </a:prstGeom>
        </p:spPr>
      </p:pic>
      <p:pic>
        <p:nvPicPr>
          <p:cNvPr id="14" name="Picture 13" descr="A person in a suit and tie&#10;&#10;AI-generated content may be incorrect.">
            <a:extLst>
              <a:ext uri="{FF2B5EF4-FFF2-40B4-BE49-F238E27FC236}">
                <a16:creationId xmlns:a16="http://schemas.microsoft.com/office/drawing/2014/main" id="{3A057A71-A3CC-61E5-C113-CB8016DEF360}"/>
              </a:ext>
            </a:extLst>
          </p:cNvPr>
          <p:cNvPicPr>
            <a:picLocks noChangeAspect="1"/>
          </p:cNvPicPr>
          <p:nvPr/>
        </p:nvPicPr>
        <p:blipFill>
          <a:blip r:embed="rId6" cstate="print"/>
          <a:stretch>
            <a:fillRect/>
          </a:stretch>
        </p:blipFill>
        <p:spPr>
          <a:xfrm>
            <a:off x="10287000" y="5324643"/>
            <a:ext cx="1524000" cy="1342857"/>
          </a:xfrm>
          <a:prstGeom prst="rect">
            <a:avLst/>
          </a:prstGeom>
        </p:spPr>
      </p:pic>
      <p:pic>
        <p:nvPicPr>
          <p:cNvPr id="16" name="Picture 15" descr="A person with a mustache wearing glasses&#10;&#10;AI-generated content may be incorrect.">
            <a:extLst>
              <a:ext uri="{FF2B5EF4-FFF2-40B4-BE49-F238E27FC236}">
                <a16:creationId xmlns:a16="http://schemas.microsoft.com/office/drawing/2014/main" id="{5BDA8042-6F58-D750-87C5-469393F0B404}"/>
              </a:ext>
            </a:extLst>
          </p:cNvPr>
          <p:cNvPicPr>
            <a:picLocks noChangeAspect="1"/>
          </p:cNvPicPr>
          <p:nvPr/>
        </p:nvPicPr>
        <p:blipFill>
          <a:blip r:embed="rId7" cstate="print"/>
          <a:stretch>
            <a:fillRect/>
          </a:stretch>
        </p:blipFill>
        <p:spPr>
          <a:xfrm>
            <a:off x="13792199" y="5343681"/>
            <a:ext cx="1376693" cy="1247619"/>
          </a:xfrm>
          <a:prstGeom prst="rect">
            <a:avLst/>
          </a:prstGeom>
        </p:spPr>
      </p:pic>
      <p:pic>
        <p:nvPicPr>
          <p:cNvPr id="18" name="Picture 17" descr="A person wearing glasses and a suit&#10;&#10;AI-generated content may be incorrect.">
            <a:extLst>
              <a:ext uri="{FF2B5EF4-FFF2-40B4-BE49-F238E27FC236}">
                <a16:creationId xmlns:a16="http://schemas.microsoft.com/office/drawing/2014/main" id="{3A8FF035-E992-821E-254B-AB9052A0BD13}"/>
              </a:ext>
            </a:extLst>
          </p:cNvPr>
          <p:cNvPicPr>
            <a:picLocks noChangeAspect="1"/>
          </p:cNvPicPr>
          <p:nvPr/>
        </p:nvPicPr>
        <p:blipFill>
          <a:blip r:embed="rId8" cstate="print"/>
          <a:stretch>
            <a:fillRect/>
          </a:stretch>
        </p:blipFill>
        <p:spPr>
          <a:xfrm>
            <a:off x="10287000" y="7810500"/>
            <a:ext cx="1524000" cy="1161905"/>
          </a:xfrm>
          <a:prstGeom prst="rect">
            <a:avLst/>
          </a:prstGeom>
        </p:spPr>
      </p:pic>
      <p:pic>
        <p:nvPicPr>
          <p:cNvPr id="20" name="Picture 19" descr="A person with glasses and a beard&#10;&#10;AI-generated content may be incorrect.">
            <a:extLst>
              <a:ext uri="{FF2B5EF4-FFF2-40B4-BE49-F238E27FC236}">
                <a16:creationId xmlns:a16="http://schemas.microsoft.com/office/drawing/2014/main" id="{960576EB-B02A-B558-D180-11C93B64A8C0}"/>
              </a:ext>
            </a:extLst>
          </p:cNvPr>
          <p:cNvPicPr>
            <a:picLocks noChangeAspect="1"/>
          </p:cNvPicPr>
          <p:nvPr/>
        </p:nvPicPr>
        <p:blipFill>
          <a:blip r:embed="rId9" cstate="print"/>
          <a:stretch>
            <a:fillRect/>
          </a:stretch>
        </p:blipFill>
        <p:spPr>
          <a:xfrm>
            <a:off x="13792199" y="7748214"/>
            <a:ext cx="1376693" cy="1076190"/>
          </a:xfrm>
          <a:prstGeom prst="rect">
            <a:avLst/>
          </a:prstGeom>
        </p:spPr>
      </p:pic>
    </p:spTree>
    <p:extLst>
      <p:ext uri="{BB962C8B-B14F-4D97-AF65-F5344CB8AC3E}">
        <p14:creationId xmlns:p14="http://schemas.microsoft.com/office/powerpoint/2010/main" val="6185225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628806A-E64F-1767-2230-6C1CFB06E7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0381D3-BE38-84FC-AF12-F92A8B90B2D6}"/>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8AC6C7BB-2B5A-7D1B-FB45-E937822EA403}"/>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6909052F-6E88-9C4E-3450-F7897379E7C5}"/>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BBE6C171-1427-7A3E-ABA5-5A5601314FE9}"/>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0371607B-2C15-DA74-5B28-707149E867D8}"/>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AB2C23A4-46D3-4142-7210-9D1E88C1878D}"/>
              </a:ext>
            </a:extLst>
          </p:cNvPr>
          <p:cNvGraphicFramePr>
            <a:graphicFrameLocks noGrp="1"/>
          </p:cNvGraphicFramePr>
          <p:nvPr>
            <p:extLst>
              <p:ext uri="{D42A27DB-BD31-4B8C-83A1-F6EECF244321}">
                <p14:modId xmlns:p14="http://schemas.microsoft.com/office/powerpoint/2010/main" val="429219231"/>
              </p:ext>
            </p:extLst>
          </p:nvPr>
        </p:nvGraphicFramePr>
        <p:xfrm>
          <a:off x="2344474" y="932027"/>
          <a:ext cx="13599051" cy="7659254"/>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58901">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30</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2018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IMS, BHU, Varanasi</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Ashok Kr Arya (SNMC, Agra)</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B Paul Thalliath (RCC, KNMH, Prayagraj)</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05000">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31</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st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2019</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Radha Rani Ghosh (RCC, KNMH, Prayagraj)</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Ravi Kannan R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Cachar</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Cancer Hospital and Research Centre (CCHRC),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Silchar</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214272">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2020</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7" name="Picture 6" descr="A close-up of a person&#10;&#10;AI-generated content may be incorrect.">
            <a:extLst>
              <a:ext uri="{FF2B5EF4-FFF2-40B4-BE49-F238E27FC236}">
                <a16:creationId xmlns:a16="http://schemas.microsoft.com/office/drawing/2014/main" id="{4CE8C6AD-D64E-1EA3-17AC-46CD61B2B972}"/>
              </a:ext>
            </a:extLst>
          </p:cNvPr>
          <p:cNvPicPr>
            <a:picLocks noChangeAspect="1"/>
          </p:cNvPicPr>
          <p:nvPr/>
        </p:nvPicPr>
        <p:blipFill>
          <a:blip r:embed="rId4" cstate="print"/>
          <a:stretch>
            <a:fillRect/>
          </a:stretch>
        </p:blipFill>
        <p:spPr>
          <a:xfrm>
            <a:off x="10183362" y="4934110"/>
            <a:ext cx="1571429" cy="1276190"/>
          </a:xfrm>
          <a:prstGeom prst="rect">
            <a:avLst/>
          </a:prstGeom>
        </p:spPr>
      </p:pic>
      <p:pic>
        <p:nvPicPr>
          <p:cNvPr id="13" name="Picture 12" descr="A person with glasses smiling&#10;&#10;AI-generated content may be incorrect.">
            <a:extLst>
              <a:ext uri="{FF2B5EF4-FFF2-40B4-BE49-F238E27FC236}">
                <a16:creationId xmlns:a16="http://schemas.microsoft.com/office/drawing/2014/main" id="{A9FFD042-BFAD-34A0-A01E-9D7109B0FCE5}"/>
              </a:ext>
            </a:extLst>
          </p:cNvPr>
          <p:cNvPicPr>
            <a:picLocks noChangeAspect="1"/>
          </p:cNvPicPr>
          <p:nvPr/>
        </p:nvPicPr>
        <p:blipFill>
          <a:blip r:embed="rId5" cstate="print"/>
          <a:stretch>
            <a:fillRect/>
          </a:stretch>
        </p:blipFill>
        <p:spPr>
          <a:xfrm>
            <a:off x="13627443" y="4991252"/>
            <a:ext cx="1571429" cy="1219048"/>
          </a:xfrm>
          <a:prstGeom prst="rect">
            <a:avLst/>
          </a:prstGeom>
        </p:spPr>
      </p:pic>
      <p:pic>
        <p:nvPicPr>
          <p:cNvPr id="17" name="Picture 16" descr="A person with a mustache&#10;&#10;AI-generated content may be incorrect.">
            <a:extLst>
              <a:ext uri="{FF2B5EF4-FFF2-40B4-BE49-F238E27FC236}">
                <a16:creationId xmlns:a16="http://schemas.microsoft.com/office/drawing/2014/main" id="{54DCDF8A-0D0D-B241-94C5-1CDF9051A367}"/>
              </a:ext>
            </a:extLst>
          </p:cNvPr>
          <p:cNvPicPr>
            <a:picLocks noChangeAspect="1"/>
          </p:cNvPicPr>
          <p:nvPr/>
        </p:nvPicPr>
        <p:blipFill>
          <a:blip r:embed="rId6" cstate="print"/>
          <a:stretch>
            <a:fillRect/>
          </a:stretch>
        </p:blipFill>
        <p:spPr>
          <a:xfrm>
            <a:off x="10183361" y="2785484"/>
            <a:ext cx="1571429" cy="1085714"/>
          </a:xfrm>
          <a:prstGeom prst="rect">
            <a:avLst/>
          </a:prstGeom>
        </p:spPr>
      </p:pic>
      <p:pic>
        <p:nvPicPr>
          <p:cNvPr id="21" name="Picture 20" descr="A person with a mustache wearing glasses&#10;&#10;AI-generated content may be incorrect.">
            <a:extLst>
              <a:ext uri="{FF2B5EF4-FFF2-40B4-BE49-F238E27FC236}">
                <a16:creationId xmlns:a16="http://schemas.microsoft.com/office/drawing/2014/main" id="{BF753F47-7647-CD9F-C6CF-06DED52775FE}"/>
              </a:ext>
            </a:extLst>
          </p:cNvPr>
          <p:cNvPicPr>
            <a:picLocks noChangeAspect="1"/>
          </p:cNvPicPr>
          <p:nvPr/>
        </p:nvPicPr>
        <p:blipFill>
          <a:blip r:embed="rId7" cstate="print"/>
          <a:stretch>
            <a:fillRect/>
          </a:stretch>
        </p:blipFill>
        <p:spPr>
          <a:xfrm>
            <a:off x="13552494" y="2799611"/>
            <a:ext cx="1571429" cy="1133333"/>
          </a:xfrm>
          <a:prstGeom prst="rect">
            <a:avLst/>
          </a:prstGeom>
        </p:spPr>
      </p:pic>
    </p:spTree>
    <p:extLst>
      <p:ext uri="{BB962C8B-B14F-4D97-AF65-F5344CB8AC3E}">
        <p14:creationId xmlns:p14="http://schemas.microsoft.com/office/powerpoint/2010/main" val="37101226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6ADF806-9723-01B6-457D-DA0106E929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E3C8A39-03CC-5245-A58E-EB56DEEC59A1}"/>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C9AF6B66-EBC5-AC22-5822-DB476F442441}"/>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2086B08A-BB63-D650-87CB-9A137064F319}"/>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F4E1CCB3-CB1D-EA9E-A591-BF738BF2D952}"/>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2CBA460A-B5F5-8C0F-AF08-024D535BC6DD}"/>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C9CA9380-5447-CD86-4253-3084BF78FFB3}"/>
              </a:ext>
            </a:extLst>
          </p:cNvPr>
          <p:cNvGraphicFramePr>
            <a:graphicFrameLocks noGrp="1"/>
          </p:cNvGraphicFramePr>
          <p:nvPr>
            <p:extLst>
              <p:ext uri="{D42A27DB-BD31-4B8C-83A1-F6EECF244321}">
                <p14:modId xmlns:p14="http://schemas.microsoft.com/office/powerpoint/2010/main" val="2042641530"/>
              </p:ext>
            </p:extLst>
          </p:nvPr>
        </p:nvGraphicFramePr>
        <p:xfrm>
          <a:off x="2344474" y="932027"/>
          <a:ext cx="13599051" cy="8771916"/>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578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15253">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3931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32</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nd</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2021</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SNMC, Agra</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S N Prasad (JKCI, Kanpur)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Sapna Nangia (Apollo Hospital, Delhi)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590546">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33</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rd</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2022</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SRMSIMS, Bareilly</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Manoj Gupta (AIIMS, Rishikesh)</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N R Datta (SGPGI,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214272">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34</a:t>
                      </a: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2023</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JNMC, AMU, Aligarh</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Neeraj Rastogi (SGPGI,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Punita Lal (SGPGI,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8" name="Picture 7" descr="A person in a blue and white checked shirt&#10;&#10;AI-generated content may be incorrect.">
            <a:extLst>
              <a:ext uri="{FF2B5EF4-FFF2-40B4-BE49-F238E27FC236}">
                <a16:creationId xmlns:a16="http://schemas.microsoft.com/office/drawing/2014/main" id="{05E3B198-5060-D105-E94D-807124D56236}"/>
              </a:ext>
            </a:extLst>
          </p:cNvPr>
          <p:cNvPicPr>
            <a:picLocks noChangeAspect="1"/>
          </p:cNvPicPr>
          <p:nvPr/>
        </p:nvPicPr>
        <p:blipFill>
          <a:blip r:embed="rId4" cstate="print"/>
          <a:stretch>
            <a:fillRect/>
          </a:stretch>
        </p:blipFill>
        <p:spPr>
          <a:xfrm>
            <a:off x="10134600" y="2742467"/>
            <a:ext cx="1676400" cy="1171429"/>
          </a:xfrm>
          <a:prstGeom prst="rect">
            <a:avLst/>
          </a:prstGeom>
        </p:spPr>
      </p:pic>
      <p:pic>
        <p:nvPicPr>
          <p:cNvPr id="12" name="Picture 11" descr="A person in a white coat&#10;&#10;AI-generated content may be incorrect.">
            <a:extLst>
              <a:ext uri="{FF2B5EF4-FFF2-40B4-BE49-F238E27FC236}">
                <a16:creationId xmlns:a16="http://schemas.microsoft.com/office/drawing/2014/main" id="{23E9C049-2985-DDB1-A177-A736B07AA11F}"/>
              </a:ext>
            </a:extLst>
          </p:cNvPr>
          <p:cNvPicPr>
            <a:picLocks noChangeAspect="1"/>
          </p:cNvPicPr>
          <p:nvPr/>
        </p:nvPicPr>
        <p:blipFill>
          <a:blip r:embed="rId5" cstate="print"/>
          <a:stretch>
            <a:fillRect/>
          </a:stretch>
        </p:blipFill>
        <p:spPr>
          <a:xfrm>
            <a:off x="13487400" y="2781300"/>
            <a:ext cx="1524000" cy="1066667"/>
          </a:xfrm>
          <a:prstGeom prst="rect">
            <a:avLst/>
          </a:prstGeom>
        </p:spPr>
      </p:pic>
      <p:pic>
        <p:nvPicPr>
          <p:cNvPr id="15" name="Picture 14" descr="A person with a mustache&#10;&#10;AI-generated content may be incorrect.">
            <a:extLst>
              <a:ext uri="{FF2B5EF4-FFF2-40B4-BE49-F238E27FC236}">
                <a16:creationId xmlns:a16="http://schemas.microsoft.com/office/drawing/2014/main" id="{3E9DC055-18E1-C699-9044-57A3ABD256CF}"/>
              </a:ext>
            </a:extLst>
          </p:cNvPr>
          <p:cNvPicPr>
            <a:picLocks noChangeAspect="1"/>
          </p:cNvPicPr>
          <p:nvPr/>
        </p:nvPicPr>
        <p:blipFill>
          <a:blip r:embed="rId6" cstate="print"/>
          <a:stretch>
            <a:fillRect/>
          </a:stretch>
        </p:blipFill>
        <p:spPr>
          <a:xfrm>
            <a:off x="10134601" y="5315142"/>
            <a:ext cx="1676400" cy="1171429"/>
          </a:xfrm>
          <a:prstGeom prst="rect">
            <a:avLst/>
          </a:prstGeom>
        </p:spPr>
      </p:pic>
      <p:pic>
        <p:nvPicPr>
          <p:cNvPr id="18" name="Picture 17" descr="A person in a white coat&#10;&#10;AI-generated content may be incorrect.">
            <a:extLst>
              <a:ext uri="{FF2B5EF4-FFF2-40B4-BE49-F238E27FC236}">
                <a16:creationId xmlns:a16="http://schemas.microsoft.com/office/drawing/2014/main" id="{6CF88E4E-1A32-F523-81A2-C20DA9A0595F}"/>
              </a:ext>
            </a:extLst>
          </p:cNvPr>
          <p:cNvPicPr>
            <a:picLocks noChangeAspect="1"/>
          </p:cNvPicPr>
          <p:nvPr/>
        </p:nvPicPr>
        <p:blipFill>
          <a:blip r:embed="rId7" cstate="print"/>
          <a:stretch>
            <a:fillRect/>
          </a:stretch>
        </p:blipFill>
        <p:spPr>
          <a:xfrm>
            <a:off x="13487400" y="5383008"/>
            <a:ext cx="1524000" cy="1190476"/>
          </a:xfrm>
          <a:prstGeom prst="rect">
            <a:avLst/>
          </a:prstGeom>
        </p:spPr>
      </p:pic>
      <p:pic>
        <p:nvPicPr>
          <p:cNvPr id="13" name="Picture 12" descr="A person with a mustache wearing glasses&#10;&#10;AI-generated content may be incorrect.">
            <a:extLst>
              <a:ext uri="{FF2B5EF4-FFF2-40B4-BE49-F238E27FC236}">
                <a16:creationId xmlns:a16="http://schemas.microsoft.com/office/drawing/2014/main" id="{382996D4-D6C2-C9DF-3DA4-E21FED4E04A8}"/>
              </a:ext>
            </a:extLst>
          </p:cNvPr>
          <p:cNvPicPr>
            <a:picLocks noChangeAspect="1"/>
          </p:cNvPicPr>
          <p:nvPr/>
        </p:nvPicPr>
        <p:blipFill>
          <a:blip r:embed="rId8" cstate="print"/>
          <a:stretch>
            <a:fillRect/>
          </a:stretch>
        </p:blipFill>
        <p:spPr>
          <a:xfrm>
            <a:off x="10134600" y="7629681"/>
            <a:ext cx="1571457" cy="1247619"/>
          </a:xfrm>
          <a:prstGeom prst="rect">
            <a:avLst/>
          </a:prstGeom>
        </p:spPr>
      </p:pic>
      <p:pic>
        <p:nvPicPr>
          <p:cNvPr id="14" name="Picture 13" descr="A person in a red dress&#10;&#10;AI-generated content may be incorrect.">
            <a:extLst>
              <a:ext uri="{FF2B5EF4-FFF2-40B4-BE49-F238E27FC236}">
                <a16:creationId xmlns:a16="http://schemas.microsoft.com/office/drawing/2014/main" id="{21DA2EDE-3691-A1EF-88DA-B108D1E69C01}"/>
              </a:ext>
            </a:extLst>
          </p:cNvPr>
          <p:cNvPicPr>
            <a:picLocks noChangeAspect="1"/>
          </p:cNvPicPr>
          <p:nvPr/>
        </p:nvPicPr>
        <p:blipFill>
          <a:blip r:embed="rId9" cstate="print"/>
          <a:stretch>
            <a:fillRect/>
          </a:stretch>
        </p:blipFill>
        <p:spPr>
          <a:xfrm>
            <a:off x="13563601" y="7715405"/>
            <a:ext cx="1371064" cy="1238095"/>
          </a:xfrm>
          <a:prstGeom prst="rect">
            <a:avLst/>
          </a:prstGeom>
        </p:spPr>
      </p:pic>
    </p:spTree>
    <p:extLst>
      <p:ext uri="{BB962C8B-B14F-4D97-AF65-F5344CB8AC3E}">
        <p14:creationId xmlns:p14="http://schemas.microsoft.com/office/powerpoint/2010/main" val="28952652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E8EA124-F0BB-5369-0913-41703DEFC27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FF9C46-3EC7-BBF3-0CD3-AAB6AD4B87FD}"/>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CBE77CC1-9251-A336-E010-FCB1E8DAD41D}"/>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2921170C-5F1A-3F65-0029-28E340A183E2}"/>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4D820B08-813B-30E3-33FB-62BCB62F491F}"/>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E1CB7A66-A3DD-1BE7-A53F-F6A6A93610E0}"/>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Table 8">
            <a:extLst>
              <a:ext uri="{FF2B5EF4-FFF2-40B4-BE49-F238E27FC236}">
                <a16:creationId xmlns:a16="http://schemas.microsoft.com/office/drawing/2014/main" id="{B97B1A35-C112-0176-CF7D-D36276F5CA0B}"/>
              </a:ext>
            </a:extLst>
          </p:cNvPr>
          <p:cNvGraphicFramePr>
            <a:graphicFrameLocks noGrp="1"/>
          </p:cNvGraphicFramePr>
          <p:nvPr>
            <p:extLst>
              <p:ext uri="{D42A27DB-BD31-4B8C-83A1-F6EECF244321}">
                <p14:modId xmlns:p14="http://schemas.microsoft.com/office/powerpoint/2010/main" val="2997562646"/>
              </p:ext>
            </p:extLst>
          </p:nvPr>
        </p:nvGraphicFramePr>
        <p:xfrm>
          <a:off x="2344474" y="707104"/>
          <a:ext cx="13599051" cy="8093996"/>
        </p:xfrm>
        <a:graphic>
          <a:graphicData uri="http://schemas.openxmlformats.org/drawingml/2006/table">
            <a:tbl>
              <a:tblPr firstRow="1" bandRow="1">
                <a:tableStyleId>{16D9F66E-5EB9-4882-86FB-DCBF35E3C3E4}</a:tableStyleId>
              </a:tblPr>
              <a:tblGrid>
                <a:gridCol w="1511211">
                  <a:extLst>
                    <a:ext uri="{9D8B030D-6E8A-4147-A177-3AD203B41FA5}">
                      <a16:colId xmlns:a16="http://schemas.microsoft.com/office/drawing/2014/main" val="20000"/>
                    </a:ext>
                  </a:extLst>
                </a:gridCol>
                <a:gridCol w="1208600">
                  <a:extLst>
                    <a:ext uri="{9D8B030D-6E8A-4147-A177-3AD203B41FA5}">
                      <a16:colId xmlns:a16="http://schemas.microsoft.com/office/drawing/2014/main" val="20001"/>
                    </a:ext>
                  </a:extLst>
                </a:gridCol>
                <a:gridCol w="4164709">
                  <a:extLst>
                    <a:ext uri="{9D8B030D-6E8A-4147-A177-3AD203B41FA5}">
                      <a16:colId xmlns:a16="http://schemas.microsoft.com/office/drawing/2014/main" val="20002"/>
                    </a:ext>
                  </a:extLst>
                </a:gridCol>
                <a:gridCol w="3484757">
                  <a:extLst>
                    <a:ext uri="{9D8B030D-6E8A-4147-A177-3AD203B41FA5}">
                      <a16:colId xmlns:a16="http://schemas.microsoft.com/office/drawing/2014/main" val="20003"/>
                    </a:ext>
                  </a:extLst>
                </a:gridCol>
                <a:gridCol w="3229774">
                  <a:extLst>
                    <a:ext uri="{9D8B030D-6E8A-4147-A177-3AD203B41FA5}">
                      <a16:colId xmlns:a16="http://schemas.microsoft.com/office/drawing/2014/main" val="20004"/>
                    </a:ext>
                  </a:extLst>
                </a:gridCol>
              </a:tblGrid>
              <a:tr h="98922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Algerian" pitchFamily="82" charset="0"/>
                          <a:ea typeface="+mn-ea"/>
                          <a:cs typeface="+mn-cs"/>
                        </a:rPr>
                        <a:t>UPAROICOn (HISTORY) </a:t>
                      </a:r>
                    </a:p>
                    <a:p>
                      <a:pPr algn="ct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841979">
                <a:tc>
                  <a:txBody>
                    <a:bodyPr/>
                    <a:lstStyle/>
                    <a:p>
                      <a:pPr algn="ctr">
                        <a:lnSpc>
                          <a:spcPct val="107000"/>
                        </a:lnSpc>
                        <a:spcAft>
                          <a:spcPts val="0"/>
                        </a:spcAft>
                      </a:pPr>
                      <a:r>
                        <a:rPr lang="en-US" sz="1800" b="1">
                          <a:latin typeface="Calibri"/>
                          <a:ea typeface="Calibri"/>
                          <a:cs typeface="Times New Roman"/>
                        </a:rPr>
                        <a:t>UPAROICON </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Year</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Host Institute</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a:latin typeface="Calibri"/>
                          <a:ea typeface="Calibri"/>
                          <a:cs typeface="Times New Roman"/>
                        </a:rPr>
                        <a:t>Dr B N Lall Oration</a:t>
                      </a:r>
                      <a:endParaRPr lang="en-US" sz="1800">
                        <a:latin typeface="Calibri"/>
                        <a:ea typeface="Calibri"/>
                        <a:cs typeface="Times New Roman"/>
                      </a:endParaRPr>
                    </a:p>
                  </a:txBody>
                  <a:tcPr marL="68580" marR="68580" marT="0" marB="0"/>
                </a:tc>
                <a:tc>
                  <a:txBody>
                    <a:bodyPr/>
                    <a:lstStyle/>
                    <a:p>
                      <a:pPr algn="ctr">
                        <a:lnSpc>
                          <a:spcPct val="107000"/>
                        </a:lnSpc>
                        <a:spcAft>
                          <a:spcPts val="0"/>
                        </a:spcAft>
                      </a:pPr>
                      <a:r>
                        <a:rPr lang="en-US" sz="1800" b="1" dirty="0">
                          <a:latin typeface="Calibri"/>
                          <a:ea typeface="Calibri"/>
                          <a:cs typeface="Times New Roman"/>
                        </a:rPr>
                        <a:t>Dr M C Pant Oration</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936158">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35</a:t>
                      </a: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2024</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RCC, KNMH, Prayagraj</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buNone/>
                      </a:pPr>
                      <a:endPar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buNone/>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 Sushma Agrawal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SGPGI, Lucknow)</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A K Chaturvedi (Dr Chaturvedi Cancer Hospital, Gorakhpur)</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24063">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36</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2025</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Dr Chaturvedi Cancer Hospital, Gorakhpur</a:t>
                      </a: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Awaited</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Awaited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24063">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37</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2026</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Calibri" panose="020F0502020204030204" pitchFamily="34" charset="0"/>
                        </a:rPr>
                        <a:t>KSSSCI, Lucknow</a:t>
                      </a: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buNone/>
                      </a:pPr>
                      <a:endParaRPr lang="en-US" sz="1800" b="1"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buNone/>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Awaited</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Awaited</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6217684"/>
                  </a:ext>
                </a:extLst>
              </a:tr>
            </a:tbl>
          </a:graphicData>
        </a:graphic>
      </p:graphicFrame>
      <p:pic>
        <p:nvPicPr>
          <p:cNvPr id="16" name="Picture 15" descr="A person smiling at the camera&#10;&#10;AI-generated content may be incorrect.">
            <a:extLst>
              <a:ext uri="{FF2B5EF4-FFF2-40B4-BE49-F238E27FC236}">
                <a16:creationId xmlns:a16="http://schemas.microsoft.com/office/drawing/2014/main" id="{480272BA-F6FB-A28B-27E8-57574DDE7990}"/>
              </a:ext>
            </a:extLst>
          </p:cNvPr>
          <p:cNvPicPr>
            <a:picLocks noChangeAspect="1"/>
          </p:cNvPicPr>
          <p:nvPr/>
        </p:nvPicPr>
        <p:blipFill>
          <a:blip r:embed="rId4" cstate="print"/>
          <a:stretch>
            <a:fillRect/>
          </a:stretch>
        </p:blipFill>
        <p:spPr>
          <a:xfrm>
            <a:off x="10134599" y="2628900"/>
            <a:ext cx="1571457" cy="1323810"/>
          </a:xfrm>
          <a:prstGeom prst="rect">
            <a:avLst/>
          </a:prstGeom>
        </p:spPr>
      </p:pic>
      <p:pic>
        <p:nvPicPr>
          <p:cNvPr id="19" name="Picture 18" descr="A person with a mustache&#10;&#10;AI-generated content may be incorrect.">
            <a:extLst>
              <a:ext uri="{FF2B5EF4-FFF2-40B4-BE49-F238E27FC236}">
                <a16:creationId xmlns:a16="http://schemas.microsoft.com/office/drawing/2014/main" id="{6A17963B-9515-68DC-D5F7-5905E3C326CD}"/>
              </a:ext>
            </a:extLst>
          </p:cNvPr>
          <p:cNvPicPr>
            <a:picLocks noChangeAspect="1"/>
          </p:cNvPicPr>
          <p:nvPr/>
        </p:nvPicPr>
        <p:blipFill>
          <a:blip r:embed="rId5" cstate="print"/>
          <a:stretch>
            <a:fillRect/>
          </a:stretch>
        </p:blipFill>
        <p:spPr>
          <a:xfrm>
            <a:off x="13563601" y="2628900"/>
            <a:ext cx="1371064" cy="1295238"/>
          </a:xfrm>
          <a:prstGeom prst="rect">
            <a:avLst/>
          </a:prstGeom>
        </p:spPr>
      </p:pic>
    </p:spTree>
    <p:extLst>
      <p:ext uri="{BB962C8B-B14F-4D97-AF65-F5344CB8AC3E}">
        <p14:creationId xmlns:p14="http://schemas.microsoft.com/office/powerpoint/2010/main" val="3106358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EDA8FF1-C96C-FC75-1DCC-A10592A2C57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8C75203-DDF3-68CF-CCC7-FA64C3071D07}"/>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E09BCB64-9AB2-A0E7-88A9-729AC64258D2}"/>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4FBCD5D9-8189-A853-D682-CC04EECB39A0}"/>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857EF565-5408-A26F-A163-ADD47863DD14}"/>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81BB2141-9E8D-FBEC-D9D4-0DB5A44B65C8}"/>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8FE99AA5-C2B6-5AB3-06D7-64CB9ABD0FA4}"/>
              </a:ext>
            </a:extLst>
          </p:cNvPr>
          <p:cNvPicPr>
            <a:picLocks noChangeAspect="1"/>
          </p:cNvPicPr>
          <p:nvPr/>
        </p:nvPicPr>
        <p:blipFill>
          <a:blip r:embed="rId4" cstate="print"/>
          <a:stretch>
            <a:fillRect/>
          </a:stretch>
        </p:blipFill>
        <p:spPr>
          <a:xfrm>
            <a:off x="5029200" y="68705"/>
            <a:ext cx="8229599" cy="7371428"/>
          </a:xfrm>
          <a:prstGeom prst="rect">
            <a:avLst/>
          </a:prstGeom>
        </p:spPr>
      </p:pic>
      <p:sp>
        <p:nvSpPr>
          <p:cNvPr id="10" name="TextBox 9">
            <a:extLst>
              <a:ext uri="{FF2B5EF4-FFF2-40B4-BE49-F238E27FC236}">
                <a16:creationId xmlns:a16="http://schemas.microsoft.com/office/drawing/2014/main" id="{FCA5C2B0-57AC-3181-E63A-559A0FCADAAE}"/>
              </a:ext>
            </a:extLst>
          </p:cNvPr>
          <p:cNvSpPr txBox="1"/>
          <p:nvPr/>
        </p:nvSpPr>
        <p:spPr>
          <a:xfrm>
            <a:off x="3080478" y="7877037"/>
            <a:ext cx="12127042" cy="954107"/>
          </a:xfrm>
          <a:prstGeom prst="rect">
            <a:avLst/>
          </a:prstGeom>
          <a:noFill/>
        </p:spPr>
        <p:txBody>
          <a:bodyPr wrap="square">
            <a:spAutoFit/>
          </a:bodyPr>
          <a:lstStyle/>
          <a:p>
            <a:pPr algn="ctr"/>
            <a:r>
              <a:rPr lang="en-IN" sz="2800" dirty="0">
                <a:solidFill>
                  <a:srgbClr val="FFFF00"/>
                </a:solidFill>
              </a:rPr>
              <a:t>(1st UPAROICON, 1988, KGMU, Lucknow)</a:t>
            </a:r>
          </a:p>
          <a:p>
            <a:pPr algn="ctr"/>
            <a:r>
              <a:rPr lang="en-IN" sz="2800" dirty="0">
                <a:solidFill>
                  <a:srgbClr val="FFFF00"/>
                </a:solidFill>
              </a:rPr>
              <a:t>(Courtesy – Dr Madhup Rastogi)</a:t>
            </a:r>
          </a:p>
        </p:txBody>
      </p:sp>
    </p:spTree>
    <p:extLst>
      <p:ext uri="{BB962C8B-B14F-4D97-AF65-F5344CB8AC3E}">
        <p14:creationId xmlns:p14="http://schemas.microsoft.com/office/powerpoint/2010/main" val="6566693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FCED6D6-63F4-0B10-C71D-3E3A796C02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EE6790D-705D-F843-EEFE-89FB1A40435A}"/>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4E9D2CA0-FC81-FACB-E7E0-26E551736346}"/>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6F0E6903-C40F-DE3E-8016-8EDFFF895895}"/>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B4FBF5C9-6114-DFEC-8D5F-06535AC54296}"/>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F7AE80F7-6B00-CCEF-BC29-6DF748F86D91}"/>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C23B62E-F12A-5FA4-8A54-1F9D6432E89C}"/>
              </a:ext>
            </a:extLst>
          </p:cNvPr>
          <p:cNvSpPr txBox="1"/>
          <p:nvPr/>
        </p:nvSpPr>
        <p:spPr>
          <a:xfrm>
            <a:off x="3499577" y="8151793"/>
            <a:ext cx="12127042" cy="954107"/>
          </a:xfrm>
          <a:prstGeom prst="rect">
            <a:avLst/>
          </a:prstGeom>
          <a:noFill/>
        </p:spPr>
        <p:txBody>
          <a:bodyPr wrap="square">
            <a:spAutoFit/>
          </a:bodyPr>
          <a:lstStyle/>
          <a:p>
            <a:pPr algn="ctr"/>
            <a:r>
              <a:rPr lang="en-IN" sz="2800" dirty="0">
                <a:solidFill>
                  <a:srgbClr val="FFFF00"/>
                </a:solidFill>
              </a:rPr>
              <a:t>(15th UPAROICON, 2001, </a:t>
            </a:r>
            <a:r>
              <a:rPr lang="en-IN" sz="2800" dirty="0" err="1">
                <a:solidFill>
                  <a:srgbClr val="FFFF00"/>
                </a:solidFill>
              </a:rPr>
              <a:t>Keshlata</a:t>
            </a:r>
            <a:r>
              <a:rPr lang="en-IN" sz="2800" dirty="0">
                <a:solidFill>
                  <a:srgbClr val="FFFF00"/>
                </a:solidFill>
              </a:rPr>
              <a:t> Hospital, Bareilly)</a:t>
            </a:r>
          </a:p>
          <a:p>
            <a:pPr algn="ctr"/>
            <a:r>
              <a:rPr lang="en-IN" sz="2800" dirty="0">
                <a:solidFill>
                  <a:srgbClr val="FFFF00"/>
                </a:solidFill>
              </a:rPr>
              <a:t>(Courtesy – Dr Madhup Rastogi)</a:t>
            </a:r>
          </a:p>
        </p:txBody>
      </p:sp>
      <p:pic>
        <p:nvPicPr>
          <p:cNvPr id="6" name="Picture 5">
            <a:extLst>
              <a:ext uri="{FF2B5EF4-FFF2-40B4-BE49-F238E27FC236}">
                <a16:creationId xmlns:a16="http://schemas.microsoft.com/office/drawing/2014/main" id="{4C819A13-C3CA-24A4-D213-2AA6B2C9675F}"/>
              </a:ext>
            </a:extLst>
          </p:cNvPr>
          <p:cNvPicPr>
            <a:picLocks noChangeAspect="1"/>
          </p:cNvPicPr>
          <p:nvPr/>
        </p:nvPicPr>
        <p:blipFill>
          <a:blip r:embed="rId4" cstate="print"/>
          <a:stretch>
            <a:fillRect/>
          </a:stretch>
        </p:blipFill>
        <p:spPr>
          <a:xfrm>
            <a:off x="7162800" y="187745"/>
            <a:ext cx="4800599" cy="3295238"/>
          </a:xfrm>
          <a:prstGeom prst="rect">
            <a:avLst/>
          </a:prstGeom>
        </p:spPr>
      </p:pic>
      <p:pic>
        <p:nvPicPr>
          <p:cNvPr id="8" name="Picture 7">
            <a:extLst>
              <a:ext uri="{FF2B5EF4-FFF2-40B4-BE49-F238E27FC236}">
                <a16:creationId xmlns:a16="http://schemas.microsoft.com/office/drawing/2014/main" id="{CE047C09-751D-1F24-BED8-FA6472BAAECA}"/>
              </a:ext>
            </a:extLst>
          </p:cNvPr>
          <p:cNvPicPr>
            <a:picLocks noChangeAspect="1"/>
          </p:cNvPicPr>
          <p:nvPr/>
        </p:nvPicPr>
        <p:blipFill>
          <a:blip r:embed="rId5" cstate="print"/>
          <a:stretch>
            <a:fillRect/>
          </a:stretch>
        </p:blipFill>
        <p:spPr>
          <a:xfrm>
            <a:off x="7162799" y="4743852"/>
            <a:ext cx="4800599" cy="3219048"/>
          </a:xfrm>
          <a:prstGeom prst="rect">
            <a:avLst/>
          </a:prstGeom>
        </p:spPr>
      </p:pic>
      <p:sp>
        <p:nvSpPr>
          <p:cNvPr id="18" name="TextBox 17">
            <a:extLst>
              <a:ext uri="{FF2B5EF4-FFF2-40B4-BE49-F238E27FC236}">
                <a16:creationId xmlns:a16="http://schemas.microsoft.com/office/drawing/2014/main" id="{DE7958E5-64F4-7600-34AD-362E755950C2}"/>
              </a:ext>
            </a:extLst>
          </p:cNvPr>
          <p:cNvSpPr txBox="1"/>
          <p:nvPr/>
        </p:nvSpPr>
        <p:spPr>
          <a:xfrm>
            <a:off x="3581400" y="3658703"/>
            <a:ext cx="12127042" cy="954107"/>
          </a:xfrm>
          <a:prstGeom prst="rect">
            <a:avLst/>
          </a:prstGeom>
          <a:noFill/>
        </p:spPr>
        <p:txBody>
          <a:bodyPr wrap="square">
            <a:spAutoFit/>
          </a:bodyPr>
          <a:lstStyle/>
          <a:p>
            <a:pPr algn="ctr"/>
            <a:r>
              <a:rPr lang="en-IN" sz="2800" dirty="0">
                <a:solidFill>
                  <a:srgbClr val="FFFF00"/>
                </a:solidFill>
              </a:rPr>
              <a:t>(14th UPAROICON, 2001, KGMU, Lucknow)</a:t>
            </a:r>
          </a:p>
          <a:p>
            <a:pPr algn="ctr"/>
            <a:r>
              <a:rPr lang="en-IN" sz="2800" dirty="0">
                <a:solidFill>
                  <a:srgbClr val="FFFF00"/>
                </a:solidFill>
              </a:rPr>
              <a:t>(Courtesy – Dr Madhup Rastogi)</a:t>
            </a:r>
          </a:p>
        </p:txBody>
      </p:sp>
    </p:spTree>
    <p:extLst>
      <p:ext uri="{BB962C8B-B14F-4D97-AF65-F5344CB8AC3E}">
        <p14:creationId xmlns:p14="http://schemas.microsoft.com/office/powerpoint/2010/main" val="16861930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D1FC94E-1AD1-1D6F-0223-E12358752E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20D53-081E-C760-4603-8B7C81827DD2}"/>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FE302505-3C82-269C-8894-2BFACAB782BE}"/>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8A3FE491-7BD8-6C74-609F-CDE064EC5643}"/>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CB77E528-96AB-8420-C0D6-5A1611FAD0B5}"/>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C1934440-A089-E6F9-CBC0-8B43ED24113B}"/>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FABDAD3-45D0-064C-79DF-D294022C7597}"/>
              </a:ext>
            </a:extLst>
          </p:cNvPr>
          <p:cNvSpPr txBox="1"/>
          <p:nvPr/>
        </p:nvSpPr>
        <p:spPr>
          <a:xfrm>
            <a:off x="3499577" y="8151793"/>
            <a:ext cx="12127042" cy="1384995"/>
          </a:xfrm>
          <a:prstGeom prst="rect">
            <a:avLst/>
          </a:prstGeom>
          <a:noFill/>
        </p:spPr>
        <p:txBody>
          <a:bodyPr wrap="square">
            <a:spAutoFit/>
          </a:bodyPr>
          <a:lstStyle/>
          <a:p>
            <a:pPr algn="ctr"/>
            <a:r>
              <a:rPr lang="en-IN" sz="2800" dirty="0">
                <a:solidFill>
                  <a:srgbClr val="FFFF00"/>
                </a:solidFill>
              </a:rPr>
              <a:t>(18th UPAROICON, 2005, KGMU, Lucknow)</a:t>
            </a:r>
          </a:p>
          <a:p>
            <a:pPr algn="ctr"/>
            <a:r>
              <a:rPr lang="en-IN" sz="2800" dirty="0">
                <a:solidFill>
                  <a:srgbClr val="FFFF00"/>
                </a:solidFill>
              </a:rPr>
              <a:t>(Courtesy – Dr Shalini Singh)</a:t>
            </a:r>
          </a:p>
          <a:p>
            <a:pPr algn="ctr"/>
            <a:r>
              <a:rPr lang="en-IN" sz="2800" dirty="0">
                <a:solidFill>
                  <a:srgbClr val="FFFF00"/>
                </a:solidFill>
              </a:rPr>
              <a:t> </a:t>
            </a:r>
          </a:p>
        </p:txBody>
      </p:sp>
      <p:sp>
        <p:nvSpPr>
          <p:cNvPr id="18" name="TextBox 17">
            <a:extLst>
              <a:ext uri="{FF2B5EF4-FFF2-40B4-BE49-F238E27FC236}">
                <a16:creationId xmlns:a16="http://schemas.microsoft.com/office/drawing/2014/main" id="{C358FF02-3E94-BAFB-F406-EC84B5CD6850}"/>
              </a:ext>
            </a:extLst>
          </p:cNvPr>
          <p:cNvSpPr txBox="1"/>
          <p:nvPr/>
        </p:nvSpPr>
        <p:spPr>
          <a:xfrm>
            <a:off x="3581400" y="3658703"/>
            <a:ext cx="12127042" cy="954107"/>
          </a:xfrm>
          <a:prstGeom prst="rect">
            <a:avLst/>
          </a:prstGeom>
          <a:noFill/>
        </p:spPr>
        <p:txBody>
          <a:bodyPr wrap="square">
            <a:spAutoFit/>
          </a:bodyPr>
          <a:lstStyle/>
          <a:p>
            <a:pPr algn="ctr"/>
            <a:r>
              <a:rPr lang="en-IN" sz="2800" dirty="0">
                <a:solidFill>
                  <a:srgbClr val="FFFF00"/>
                </a:solidFill>
              </a:rPr>
              <a:t>(17th UPAROICON, 2004, IMS, BHU, Varanasi)</a:t>
            </a:r>
          </a:p>
          <a:p>
            <a:pPr algn="ctr"/>
            <a:r>
              <a:rPr lang="en-IN" sz="2800" dirty="0">
                <a:solidFill>
                  <a:srgbClr val="FFFF00"/>
                </a:solidFill>
              </a:rPr>
              <a:t>(Courtesy – Dr Madhup Rastogi)</a:t>
            </a:r>
          </a:p>
        </p:txBody>
      </p:sp>
      <p:pic>
        <p:nvPicPr>
          <p:cNvPr id="7" name="Picture 6">
            <a:extLst>
              <a:ext uri="{FF2B5EF4-FFF2-40B4-BE49-F238E27FC236}">
                <a16:creationId xmlns:a16="http://schemas.microsoft.com/office/drawing/2014/main" id="{9A16E406-27C9-C9C1-A28A-6EE3547F2FFE}"/>
              </a:ext>
            </a:extLst>
          </p:cNvPr>
          <p:cNvPicPr>
            <a:picLocks noChangeAspect="1"/>
          </p:cNvPicPr>
          <p:nvPr/>
        </p:nvPicPr>
        <p:blipFill>
          <a:blip r:embed="rId4" cstate="print"/>
          <a:stretch>
            <a:fillRect/>
          </a:stretch>
        </p:blipFill>
        <p:spPr>
          <a:xfrm>
            <a:off x="7162799" y="76807"/>
            <a:ext cx="4800599" cy="3523809"/>
          </a:xfrm>
          <a:prstGeom prst="rect">
            <a:avLst/>
          </a:prstGeom>
        </p:spPr>
      </p:pic>
      <p:pic>
        <p:nvPicPr>
          <p:cNvPr id="9" name="Picture 8">
            <a:extLst>
              <a:ext uri="{FF2B5EF4-FFF2-40B4-BE49-F238E27FC236}">
                <a16:creationId xmlns:a16="http://schemas.microsoft.com/office/drawing/2014/main" id="{B7FCEB2D-B47B-62EB-A8CA-E724020D0EDF}"/>
              </a:ext>
            </a:extLst>
          </p:cNvPr>
          <p:cNvPicPr>
            <a:picLocks noChangeAspect="1"/>
          </p:cNvPicPr>
          <p:nvPr/>
        </p:nvPicPr>
        <p:blipFill>
          <a:blip r:embed="rId5" cstate="print"/>
          <a:stretch>
            <a:fillRect/>
          </a:stretch>
        </p:blipFill>
        <p:spPr>
          <a:xfrm>
            <a:off x="7162800" y="4689904"/>
            <a:ext cx="4800598" cy="3142857"/>
          </a:xfrm>
          <a:prstGeom prst="rect">
            <a:avLst/>
          </a:prstGeom>
        </p:spPr>
      </p:pic>
    </p:spTree>
    <p:extLst>
      <p:ext uri="{BB962C8B-B14F-4D97-AF65-F5344CB8AC3E}">
        <p14:creationId xmlns:p14="http://schemas.microsoft.com/office/powerpoint/2010/main" val="27842049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A664C2F-844D-6241-2C2C-629F82EFA6B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093422B-21D4-887F-DE38-4FD76CBAD970}"/>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08759DF2-FD83-1EAF-702D-1B1B52052056}"/>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FCCED33A-37B0-711B-C6C9-02FCDE86308B}"/>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C432A731-1D5A-01AE-2840-B533E6B2235D}"/>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A1276CA0-7280-F65D-0ED7-C0D859BFA91C}"/>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EA95CB4-952B-23CF-5C24-345D1C333270}"/>
              </a:ext>
            </a:extLst>
          </p:cNvPr>
          <p:cNvSpPr txBox="1"/>
          <p:nvPr/>
        </p:nvSpPr>
        <p:spPr>
          <a:xfrm>
            <a:off x="3499577" y="8151793"/>
            <a:ext cx="12127042" cy="1384995"/>
          </a:xfrm>
          <a:prstGeom prst="rect">
            <a:avLst/>
          </a:prstGeom>
          <a:noFill/>
        </p:spPr>
        <p:txBody>
          <a:bodyPr wrap="square">
            <a:spAutoFit/>
          </a:bodyPr>
          <a:lstStyle/>
          <a:p>
            <a:pPr algn="ctr"/>
            <a:r>
              <a:rPr lang="en-IN" sz="2800" dirty="0">
                <a:solidFill>
                  <a:srgbClr val="FFFF00"/>
                </a:solidFill>
              </a:rPr>
              <a:t>(21st UPAROICON, 2008, SNMC, Agra)</a:t>
            </a:r>
          </a:p>
          <a:p>
            <a:pPr algn="ctr"/>
            <a:r>
              <a:rPr lang="en-IN" sz="2800" dirty="0">
                <a:solidFill>
                  <a:srgbClr val="FFFF00"/>
                </a:solidFill>
              </a:rPr>
              <a:t>(Courtesy – Dr Surabhi Gupta)</a:t>
            </a:r>
          </a:p>
          <a:p>
            <a:pPr algn="ctr"/>
            <a:r>
              <a:rPr lang="en-IN" sz="2800" dirty="0">
                <a:solidFill>
                  <a:srgbClr val="FFFF00"/>
                </a:solidFill>
              </a:rPr>
              <a:t> </a:t>
            </a:r>
          </a:p>
        </p:txBody>
      </p:sp>
      <p:sp>
        <p:nvSpPr>
          <p:cNvPr id="18" name="TextBox 17">
            <a:extLst>
              <a:ext uri="{FF2B5EF4-FFF2-40B4-BE49-F238E27FC236}">
                <a16:creationId xmlns:a16="http://schemas.microsoft.com/office/drawing/2014/main" id="{840E0CD6-D0C2-852D-4618-1886DF1A86F5}"/>
              </a:ext>
            </a:extLst>
          </p:cNvPr>
          <p:cNvSpPr txBox="1"/>
          <p:nvPr/>
        </p:nvSpPr>
        <p:spPr>
          <a:xfrm>
            <a:off x="3581400" y="3658703"/>
            <a:ext cx="12127042" cy="954107"/>
          </a:xfrm>
          <a:prstGeom prst="rect">
            <a:avLst/>
          </a:prstGeom>
          <a:noFill/>
        </p:spPr>
        <p:txBody>
          <a:bodyPr wrap="square">
            <a:spAutoFit/>
          </a:bodyPr>
          <a:lstStyle/>
          <a:p>
            <a:pPr algn="ctr"/>
            <a:r>
              <a:rPr lang="en-IN" sz="2800" dirty="0">
                <a:solidFill>
                  <a:srgbClr val="FFFF00"/>
                </a:solidFill>
              </a:rPr>
              <a:t>(20th UPAROICON, 2008, SGPGI, Lucknow)</a:t>
            </a:r>
          </a:p>
          <a:p>
            <a:pPr algn="ctr"/>
            <a:r>
              <a:rPr lang="en-IN" sz="2800" dirty="0">
                <a:solidFill>
                  <a:srgbClr val="FFFF00"/>
                </a:solidFill>
              </a:rPr>
              <a:t>(Courtesy – Dr Madhup Rastogi)</a:t>
            </a:r>
          </a:p>
        </p:txBody>
      </p:sp>
      <p:pic>
        <p:nvPicPr>
          <p:cNvPr id="6" name="Picture 5">
            <a:extLst>
              <a:ext uri="{FF2B5EF4-FFF2-40B4-BE49-F238E27FC236}">
                <a16:creationId xmlns:a16="http://schemas.microsoft.com/office/drawing/2014/main" id="{7C3A53D6-6EAC-76E8-5CA1-D0C8CC94B6DF}"/>
              </a:ext>
            </a:extLst>
          </p:cNvPr>
          <p:cNvPicPr>
            <a:picLocks noChangeAspect="1"/>
          </p:cNvPicPr>
          <p:nvPr/>
        </p:nvPicPr>
        <p:blipFill>
          <a:blip r:embed="rId4" cstate="print"/>
          <a:stretch>
            <a:fillRect/>
          </a:stretch>
        </p:blipFill>
        <p:spPr>
          <a:xfrm>
            <a:off x="7162800" y="517830"/>
            <a:ext cx="4800598" cy="2807844"/>
          </a:xfrm>
          <a:prstGeom prst="rect">
            <a:avLst/>
          </a:prstGeom>
        </p:spPr>
      </p:pic>
      <p:pic>
        <p:nvPicPr>
          <p:cNvPr id="8" name="Picture 7">
            <a:extLst>
              <a:ext uri="{FF2B5EF4-FFF2-40B4-BE49-F238E27FC236}">
                <a16:creationId xmlns:a16="http://schemas.microsoft.com/office/drawing/2014/main" id="{024F18C8-2953-5415-27D6-65869289EAFC}"/>
              </a:ext>
            </a:extLst>
          </p:cNvPr>
          <p:cNvPicPr>
            <a:picLocks noChangeAspect="1"/>
          </p:cNvPicPr>
          <p:nvPr/>
        </p:nvPicPr>
        <p:blipFill>
          <a:blip r:embed="rId5" cstate="print"/>
          <a:stretch>
            <a:fillRect/>
          </a:stretch>
        </p:blipFill>
        <p:spPr>
          <a:xfrm>
            <a:off x="7162800" y="4853601"/>
            <a:ext cx="4800598" cy="2884431"/>
          </a:xfrm>
          <a:prstGeom prst="rect">
            <a:avLst/>
          </a:prstGeom>
        </p:spPr>
      </p:pic>
    </p:spTree>
    <p:extLst>
      <p:ext uri="{BB962C8B-B14F-4D97-AF65-F5344CB8AC3E}">
        <p14:creationId xmlns:p14="http://schemas.microsoft.com/office/powerpoint/2010/main" val="36739360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E557645-9955-5AB0-C986-821A7EEA26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63275B9-EEBC-661A-F120-3A9BA29B4CF0}"/>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571FB798-9517-7501-B070-0974E0CB9B48}"/>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C581C446-9C27-1B0D-B831-61343CEE92DD}"/>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F36DB07C-123A-0AD8-BF54-A62E9906B380}"/>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875E2D6C-5B42-D7CA-BF42-3114E943CF0A}"/>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C8842898-7421-023B-42BF-1DFD44FE159E}"/>
              </a:ext>
            </a:extLst>
          </p:cNvPr>
          <p:cNvSpPr txBox="1"/>
          <p:nvPr/>
        </p:nvSpPr>
        <p:spPr>
          <a:xfrm>
            <a:off x="3499577" y="8151793"/>
            <a:ext cx="12127042" cy="1384995"/>
          </a:xfrm>
          <a:prstGeom prst="rect">
            <a:avLst/>
          </a:prstGeom>
          <a:noFill/>
        </p:spPr>
        <p:txBody>
          <a:bodyPr wrap="square">
            <a:spAutoFit/>
          </a:bodyPr>
          <a:lstStyle/>
          <a:p>
            <a:pPr algn="ctr"/>
            <a:r>
              <a:rPr lang="en-IN" sz="2800" dirty="0">
                <a:solidFill>
                  <a:srgbClr val="FFFF00"/>
                </a:solidFill>
              </a:rPr>
              <a:t>(32nd UPAROICON, 2021, SNMC, Agra)</a:t>
            </a:r>
          </a:p>
          <a:p>
            <a:pPr algn="ctr"/>
            <a:r>
              <a:rPr lang="en-IN" sz="2800" dirty="0">
                <a:solidFill>
                  <a:srgbClr val="FFFF00"/>
                </a:solidFill>
              </a:rPr>
              <a:t>(Courtesy – Dr Surabhi Gupta)</a:t>
            </a:r>
          </a:p>
          <a:p>
            <a:pPr algn="ctr"/>
            <a:r>
              <a:rPr lang="en-IN" sz="2800" dirty="0">
                <a:solidFill>
                  <a:srgbClr val="FFFF00"/>
                </a:solidFill>
              </a:rPr>
              <a:t> </a:t>
            </a:r>
          </a:p>
        </p:txBody>
      </p:sp>
      <p:sp>
        <p:nvSpPr>
          <p:cNvPr id="18" name="TextBox 17">
            <a:extLst>
              <a:ext uri="{FF2B5EF4-FFF2-40B4-BE49-F238E27FC236}">
                <a16:creationId xmlns:a16="http://schemas.microsoft.com/office/drawing/2014/main" id="{BB88B035-8533-06C8-C3B9-2F66699DE778}"/>
              </a:ext>
            </a:extLst>
          </p:cNvPr>
          <p:cNvSpPr txBox="1"/>
          <p:nvPr/>
        </p:nvSpPr>
        <p:spPr>
          <a:xfrm>
            <a:off x="3581400" y="3658703"/>
            <a:ext cx="12127042" cy="954107"/>
          </a:xfrm>
          <a:prstGeom prst="rect">
            <a:avLst/>
          </a:prstGeom>
          <a:noFill/>
        </p:spPr>
        <p:txBody>
          <a:bodyPr wrap="square">
            <a:spAutoFit/>
          </a:bodyPr>
          <a:lstStyle/>
          <a:p>
            <a:pPr algn="ctr"/>
            <a:r>
              <a:rPr lang="en-IN" sz="2800" dirty="0">
                <a:solidFill>
                  <a:srgbClr val="FFFF00"/>
                </a:solidFill>
              </a:rPr>
              <a:t> (27th UPAROICON, 2016, Dr RMLIMS, Lucknow</a:t>
            </a:r>
          </a:p>
          <a:p>
            <a:pPr algn="ctr"/>
            <a:r>
              <a:rPr lang="en-IN" sz="2800" dirty="0">
                <a:solidFill>
                  <a:srgbClr val="FFFF00"/>
                </a:solidFill>
              </a:rPr>
              <a:t>(Courtesy – Dr Madhup Rastogi)</a:t>
            </a:r>
          </a:p>
        </p:txBody>
      </p:sp>
      <p:pic>
        <p:nvPicPr>
          <p:cNvPr id="7" name="Picture 6">
            <a:extLst>
              <a:ext uri="{FF2B5EF4-FFF2-40B4-BE49-F238E27FC236}">
                <a16:creationId xmlns:a16="http://schemas.microsoft.com/office/drawing/2014/main" id="{91308954-10F4-700D-C219-2F812381CA3D}"/>
              </a:ext>
            </a:extLst>
          </p:cNvPr>
          <p:cNvPicPr>
            <a:picLocks noChangeAspect="1"/>
          </p:cNvPicPr>
          <p:nvPr/>
        </p:nvPicPr>
        <p:blipFill>
          <a:blip r:embed="rId4" cstate="print"/>
          <a:stretch>
            <a:fillRect/>
          </a:stretch>
        </p:blipFill>
        <p:spPr>
          <a:xfrm>
            <a:off x="7162800" y="609292"/>
            <a:ext cx="4800598" cy="2635650"/>
          </a:xfrm>
          <a:prstGeom prst="rect">
            <a:avLst/>
          </a:prstGeom>
        </p:spPr>
      </p:pic>
      <p:pic>
        <p:nvPicPr>
          <p:cNvPr id="9" name="Picture 8">
            <a:extLst>
              <a:ext uri="{FF2B5EF4-FFF2-40B4-BE49-F238E27FC236}">
                <a16:creationId xmlns:a16="http://schemas.microsoft.com/office/drawing/2014/main" id="{31C78F82-4A0A-3BEE-76E6-5C3DFC63D722}"/>
              </a:ext>
            </a:extLst>
          </p:cNvPr>
          <p:cNvPicPr>
            <a:picLocks noChangeAspect="1"/>
          </p:cNvPicPr>
          <p:nvPr/>
        </p:nvPicPr>
        <p:blipFill>
          <a:blip r:embed="rId5" cstate="print"/>
          <a:stretch>
            <a:fillRect/>
          </a:stretch>
        </p:blipFill>
        <p:spPr>
          <a:xfrm>
            <a:off x="7162800" y="4883420"/>
            <a:ext cx="4800598" cy="3003279"/>
          </a:xfrm>
          <a:prstGeom prst="rect">
            <a:avLst/>
          </a:prstGeom>
        </p:spPr>
      </p:pic>
    </p:spTree>
    <p:extLst>
      <p:ext uri="{BB962C8B-B14F-4D97-AF65-F5344CB8AC3E}">
        <p14:creationId xmlns:p14="http://schemas.microsoft.com/office/powerpoint/2010/main" val="8211972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7439C2B-B20B-0CDC-4511-81A8529018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DEF6750-5891-269B-0E6D-FDCE068C264D}"/>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17BA52DC-D10F-BBA3-F1A9-A96A69B3253C}"/>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B07B8647-1CBA-0755-AA8C-64D6B9A2D5BA}"/>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7B8E9595-98A6-C86E-B17C-AB72FB71B407}"/>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2FAD58AF-6029-6F8F-FFF3-2FC62681B28D}"/>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A2F759EE-AD23-9B3E-4C20-A20F29CDCA87}"/>
              </a:ext>
            </a:extLst>
          </p:cNvPr>
          <p:cNvSpPr txBox="1"/>
          <p:nvPr/>
        </p:nvSpPr>
        <p:spPr>
          <a:xfrm>
            <a:off x="3499577" y="8151793"/>
            <a:ext cx="12127042" cy="1384995"/>
          </a:xfrm>
          <a:prstGeom prst="rect">
            <a:avLst/>
          </a:prstGeom>
          <a:noFill/>
        </p:spPr>
        <p:txBody>
          <a:bodyPr wrap="square">
            <a:spAutoFit/>
          </a:bodyPr>
          <a:lstStyle/>
          <a:p>
            <a:pPr algn="ctr"/>
            <a:r>
              <a:rPr lang="en-IN" sz="2800" dirty="0">
                <a:solidFill>
                  <a:srgbClr val="FFFF00"/>
                </a:solidFill>
              </a:rPr>
              <a:t>(34th UPAROICON, 2023, JNMC, AMU, Aligarh)</a:t>
            </a:r>
          </a:p>
          <a:p>
            <a:pPr algn="ctr"/>
            <a:r>
              <a:rPr lang="en-IN" sz="2800" dirty="0">
                <a:solidFill>
                  <a:srgbClr val="FFFF00"/>
                </a:solidFill>
              </a:rPr>
              <a:t>(Courtesy – Dr Md Shadab Alam)</a:t>
            </a:r>
          </a:p>
          <a:p>
            <a:pPr algn="ctr"/>
            <a:r>
              <a:rPr lang="en-IN" sz="2800" dirty="0">
                <a:solidFill>
                  <a:srgbClr val="FFFF00"/>
                </a:solidFill>
              </a:rPr>
              <a:t> </a:t>
            </a:r>
          </a:p>
        </p:txBody>
      </p:sp>
      <p:sp>
        <p:nvSpPr>
          <p:cNvPr id="18" name="TextBox 17">
            <a:extLst>
              <a:ext uri="{FF2B5EF4-FFF2-40B4-BE49-F238E27FC236}">
                <a16:creationId xmlns:a16="http://schemas.microsoft.com/office/drawing/2014/main" id="{B314FE86-68CE-D29D-C6E1-BE5F0273C9A6}"/>
              </a:ext>
            </a:extLst>
          </p:cNvPr>
          <p:cNvSpPr txBox="1"/>
          <p:nvPr/>
        </p:nvSpPr>
        <p:spPr>
          <a:xfrm>
            <a:off x="3581400" y="3658703"/>
            <a:ext cx="12127042" cy="954107"/>
          </a:xfrm>
          <a:prstGeom prst="rect">
            <a:avLst/>
          </a:prstGeom>
          <a:noFill/>
        </p:spPr>
        <p:txBody>
          <a:bodyPr wrap="square">
            <a:spAutoFit/>
          </a:bodyPr>
          <a:lstStyle/>
          <a:p>
            <a:pPr algn="ctr"/>
            <a:r>
              <a:rPr lang="en-IN" sz="2800" dirty="0">
                <a:solidFill>
                  <a:srgbClr val="FFFF00"/>
                </a:solidFill>
              </a:rPr>
              <a:t> (33rd UPAROICON, 2022, SRMSIMS, Bareilly)</a:t>
            </a:r>
          </a:p>
          <a:p>
            <a:pPr algn="ctr"/>
            <a:r>
              <a:rPr lang="en-IN" sz="2800" dirty="0">
                <a:solidFill>
                  <a:srgbClr val="FFFF00"/>
                </a:solidFill>
              </a:rPr>
              <a:t>(Courtesy – Dr Pawan Kumar)</a:t>
            </a:r>
          </a:p>
        </p:txBody>
      </p:sp>
      <p:pic>
        <p:nvPicPr>
          <p:cNvPr id="6" name="Picture 5">
            <a:extLst>
              <a:ext uri="{FF2B5EF4-FFF2-40B4-BE49-F238E27FC236}">
                <a16:creationId xmlns:a16="http://schemas.microsoft.com/office/drawing/2014/main" id="{5165D946-3ABB-EFA1-738D-1C2F7B3A5602}"/>
              </a:ext>
            </a:extLst>
          </p:cNvPr>
          <p:cNvPicPr>
            <a:picLocks noChangeAspect="1"/>
          </p:cNvPicPr>
          <p:nvPr/>
        </p:nvPicPr>
        <p:blipFill>
          <a:blip r:embed="rId4" cstate="print"/>
          <a:stretch>
            <a:fillRect/>
          </a:stretch>
        </p:blipFill>
        <p:spPr>
          <a:xfrm>
            <a:off x="7162800" y="524092"/>
            <a:ext cx="4800597" cy="2933333"/>
          </a:xfrm>
          <a:prstGeom prst="rect">
            <a:avLst/>
          </a:prstGeom>
        </p:spPr>
      </p:pic>
      <p:pic>
        <p:nvPicPr>
          <p:cNvPr id="8" name="Picture 7">
            <a:extLst>
              <a:ext uri="{FF2B5EF4-FFF2-40B4-BE49-F238E27FC236}">
                <a16:creationId xmlns:a16="http://schemas.microsoft.com/office/drawing/2014/main" id="{E907913D-FCF1-D3D2-9C47-B92D2277CE8D}"/>
              </a:ext>
            </a:extLst>
          </p:cNvPr>
          <p:cNvPicPr>
            <a:picLocks noChangeAspect="1"/>
          </p:cNvPicPr>
          <p:nvPr/>
        </p:nvPicPr>
        <p:blipFill>
          <a:blip r:embed="rId5" cstate="print"/>
          <a:stretch>
            <a:fillRect/>
          </a:stretch>
        </p:blipFill>
        <p:spPr>
          <a:xfrm>
            <a:off x="7162800" y="4705457"/>
            <a:ext cx="4800597" cy="3181243"/>
          </a:xfrm>
          <a:prstGeom prst="rect">
            <a:avLst/>
          </a:prstGeom>
        </p:spPr>
      </p:pic>
    </p:spTree>
    <p:extLst>
      <p:ext uri="{BB962C8B-B14F-4D97-AF65-F5344CB8AC3E}">
        <p14:creationId xmlns:p14="http://schemas.microsoft.com/office/powerpoint/2010/main" val="24893984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35618CC-54F8-7DC3-2835-F4B5D9396B7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088192-C2E8-D0A8-E9C3-176F9CD85214}"/>
              </a:ext>
              <a:ext uri="{C183D7F6-B498-43B3-948B-1728B52AA6E4}">
                <adec:decorative xmlns:adec="http://schemas.microsoft.com/office/drawing/2017/decorative" val="1"/>
              </a:ext>
            </a:extLst>
          </p:cNvPr>
          <p:cNvSpPr/>
          <p:nvPr/>
        </p:nvSpPr>
        <p:spPr>
          <a:xfrm>
            <a:off x="-3425964" y="-436653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3" name="Freeform 3">
            <a:extLst>
              <a:ext uri="{FF2B5EF4-FFF2-40B4-BE49-F238E27FC236}">
                <a16:creationId xmlns:a16="http://schemas.microsoft.com/office/drawing/2014/main" id="{F0B8C543-9378-286A-E7C8-2E9573FF3900}"/>
              </a:ext>
              <a:ext uri="{C183D7F6-B498-43B3-948B-1728B52AA6E4}">
                <adec:decorative xmlns:adec="http://schemas.microsoft.com/office/drawing/2017/decorative" val="1"/>
              </a:ext>
            </a:extLst>
          </p:cNvPr>
          <p:cNvSpPr/>
          <p:nvPr/>
        </p:nvSpPr>
        <p:spPr>
          <a:xfrm>
            <a:off x="7162800" y="-2395022"/>
            <a:ext cx="11965230" cy="6755369"/>
          </a:xfrm>
          <a:custGeom>
            <a:avLst/>
            <a:gdLst/>
            <a:ahLst/>
            <a:cxnLst/>
            <a:rect l="l" t="t" r="r" b="b"/>
            <a:pathLst>
              <a:path w="11965230" h="6755369">
                <a:moveTo>
                  <a:pt x="0" y="0"/>
                </a:moveTo>
                <a:lnTo>
                  <a:pt x="11965230" y="0"/>
                </a:lnTo>
                <a:lnTo>
                  <a:pt x="11965230" y="6755369"/>
                </a:lnTo>
                <a:lnTo>
                  <a:pt x="0" y="6755369"/>
                </a:lnTo>
                <a:lnTo>
                  <a:pt x="0" y="0"/>
                </a:lnTo>
                <a:close/>
              </a:path>
            </a:pathLst>
          </a:custGeom>
          <a:blipFill>
            <a:blip r:embed="rId3" cstate="print"/>
            <a:stretch>
              <a:fillRect/>
            </a:stretch>
          </a:blipFill>
        </p:spPr>
      </p:sp>
      <p:sp>
        <p:nvSpPr>
          <p:cNvPr id="4" name="Freeform 4">
            <a:extLst>
              <a:ext uri="{FF2B5EF4-FFF2-40B4-BE49-F238E27FC236}">
                <a16:creationId xmlns:a16="http://schemas.microsoft.com/office/drawing/2014/main" id="{FA308728-0904-AD7E-5970-F7CC6D82CFAC}"/>
              </a:ext>
              <a:ext uri="{C183D7F6-B498-43B3-948B-1728B52AA6E4}">
                <adec:decorative xmlns:adec="http://schemas.microsoft.com/office/drawing/2017/decorative" val="1"/>
              </a:ext>
            </a:extLst>
          </p:cNvPr>
          <p:cNvSpPr/>
          <p:nvPr/>
        </p:nvSpPr>
        <p:spPr>
          <a:xfrm flipH="1">
            <a:off x="0" y="5900857"/>
            <a:ext cx="9568973" cy="5402483"/>
          </a:xfrm>
          <a:custGeom>
            <a:avLst/>
            <a:gdLst/>
            <a:ahLst/>
            <a:cxnLst/>
            <a:rect l="l" t="t" r="r" b="b"/>
            <a:pathLst>
              <a:path w="9568973" h="5402483">
                <a:moveTo>
                  <a:pt x="9568973" y="0"/>
                </a:moveTo>
                <a:lnTo>
                  <a:pt x="0" y="0"/>
                </a:lnTo>
                <a:lnTo>
                  <a:pt x="0" y="5402482"/>
                </a:lnTo>
                <a:lnTo>
                  <a:pt x="9568973" y="5402482"/>
                </a:lnTo>
                <a:lnTo>
                  <a:pt x="9568973" y="0"/>
                </a:lnTo>
                <a:close/>
              </a:path>
            </a:pathLst>
          </a:custGeom>
          <a:blipFill>
            <a:blip r:embed="rId3" cstate="print"/>
            <a:stretch>
              <a:fillRect/>
            </a:stretch>
          </a:blipFill>
        </p:spPr>
      </p:sp>
      <p:sp>
        <p:nvSpPr>
          <p:cNvPr id="5" name="Freeform 5">
            <a:extLst>
              <a:ext uri="{FF2B5EF4-FFF2-40B4-BE49-F238E27FC236}">
                <a16:creationId xmlns:a16="http://schemas.microsoft.com/office/drawing/2014/main" id="{ED4310F1-194C-C196-B33E-2A9667D59C54}"/>
              </a:ext>
              <a:ext uri="{C183D7F6-B498-43B3-948B-1728B52AA6E4}">
                <adec:decorative xmlns:adec="http://schemas.microsoft.com/office/drawing/2017/decorative" val="1"/>
              </a:ext>
            </a:extLst>
          </p:cNvPr>
          <p:cNvSpPr/>
          <p:nvPr/>
        </p:nvSpPr>
        <p:spPr>
          <a:xfrm rot="-10800000">
            <a:off x="2226844" y="7148890"/>
            <a:ext cx="18594857" cy="7278443"/>
          </a:xfrm>
          <a:custGeom>
            <a:avLst/>
            <a:gdLst/>
            <a:ahLst/>
            <a:cxnLst/>
            <a:rect l="l" t="t" r="r" b="b"/>
            <a:pathLst>
              <a:path w="18594857" h="7278443">
                <a:moveTo>
                  <a:pt x="0" y="0"/>
                </a:moveTo>
                <a:lnTo>
                  <a:pt x="18594857" y="0"/>
                </a:lnTo>
                <a:lnTo>
                  <a:pt x="18594857" y="7278443"/>
                </a:lnTo>
                <a:lnTo>
                  <a:pt x="0" y="7278443"/>
                </a:lnTo>
                <a:lnTo>
                  <a:pt x="0" y="0"/>
                </a:lnTo>
                <a:close/>
              </a:path>
            </a:pathLst>
          </a:custGeom>
          <a:blipFill>
            <a:blip r:embed="rId2" cstate="print"/>
            <a:stretch>
              <a:fillRect/>
            </a:stretch>
          </a:blipFill>
        </p:spPr>
      </p:sp>
      <p:sp>
        <p:nvSpPr>
          <p:cNvPr id="11" name="Rectangle 3">
            <a:extLst>
              <a:ext uri="{FF2B5EF4-FFF2-40B4-BE49-F238E27FC236}">
                <a16:creationId xmlns:a16="http://schemas.microsoft.com/office/drawing/2014/main" id="{C10DDE04-7114-733A-516F-50C7F9CB9E9A}"/>
              </a:ext>
            </a:extLst>
          </p:cNvPr>
          <p:cNvSpPr>
            <a:spLocks noChangeArrowheads="1"/>
          </p:cNvSpPr>
          <p:nvPr/>
        </p:nvSpPr>
        <p:spPr bwMode="auto">
          <a:xfrm>
            <a:off x="0" y="98266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B456BDCA-3F20-9631-82FE-55F1390CF7C6}"/>
              </a:ext>
            </a:extLst>
          </p:cNvPr>
          <p:cNvSpPr txBox="1"/>
          <p:nvPr/>
        </p:nvSpPr>
        <p:spPr>
          <a:xfrm>
            <a:off x="3581400" y="6094393"/>
            <a:ext cx="12127042" cy="954107"/>
          </a:xfrm>
          <a:prstGeom prst="rect">
            <a:avLst/>
          </a:prstGeom>
          <a:noFill/>
        </p:spPr>
        <p:txBody>
          <a:bodyPr wrap="square">
            <a:spAutoFit/>
          </a:bodyPr>
          <a:lstStyle/>
          <a:p>
            <a:pPr algn="ctr"/>
            <a:r>
              <a:rPr lang="en-IN" sz="2800" dirty="0">
                <a:solidFill>
                  <a:srgbClr val="FFFF00"/>
                </a:solidFill>
              </a:rPr>
              <a:t> </a:t>
            </a:r>
            <a:r>
              <a:rPr lang="en-US" sz="2800" dirty="0">
                <a:solidFill>
                  <a:srgbClr val="FFFF00"/>
                </a:solidFill>
              </a:rPr>
              <a:t>(35th UPAROICON, 2024, RCCKNMH, Prayagraj)</a:t>
            </a:r>
          </a:p>
          <a:p>
            <a:pPr algn="ctr"/>
            <a:r>
              <a:rPr lang="en-US" sz="2800" dirty="0">
                <a:solidFill>
                  <a:srgbClr val="FFFF00"/>
                </a:solidFill>
              </a:rPr>
              <a:t>(Courtesy – Dr Sonia Tiwari)</a:t>
            </a:r>
          </a:p>
        </p:txBody>
      </p:sp>
      <p:pic>
        <p:nvPicPr>
          <p:cNvPr id="7" name="Picture 6">
            <a:extLst>
              <a:ext uri="{FF2B5EF4-FFF2-40B4-BE49-F238E27FC236}">
                <a16:creationId xmlns:a16="http://schemas.microsoft.com/office/drawing/2014/main" id="{F1A3CFCC-E267-F0A0-8E5A-7F2E470C1437}"/>
              </a:ext>
            </a:extLst>
          </p:cNvPr>
          <p:cNvPicPr>
            <a:picLocks noChangeAspect="1"/>
          </p:cNvPicPr>
          <p:nvPr/>
        </p:nvPicPr>
        <p:blipFill>
          <a:blip r:embed="rId4" cstate="print"/>
          <a:stretch>
            <a:fillRect/>
          </a:stretch>
        </p:blipFill>
        <p:spPr>
          <a:xfrm>
            <a:off x="7162800" y="558805"/>
            <a:ext cx="4800597" cy="4813295"/>
          </a:xfrm>
          <a:prstGeom prst="rect">
            <a:avLst/>
          </a:prstGeom>
        </p:spPr>
      </p:pic>
    </p:spTree>
    <p:extLst>
      <p:ext uri="{BB962C8B-B14F-4D97-AF65-F5344CB8AC3E}">
        <p14:creationId xmlns:p14="http://schemas.microsoft.com/office/powerpoint/2010/main" val="5253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2947337" y="1640912"/>
            <a:ext cx="17896718" cy="7005176"/>
          </a:xfrm>
          <a:custGeom>
            <a:avLst/>
            <a:gdLst/>
            <a:ahLst/>
            <a:cxnLst/>
            <a:rect l="l" t="t" r="r" b="b"/>
            <a:pathLst>
              <a:path w="17896718" h="7005176">
                <a:moveTo>
                  <a:pt x="0" y="0"/>
                </a:moveTo>
                <a:lnTo>
                  <a:pt x="17896719" y="0"/>
                </a:lnTo>
                <a:lnTo>
                  <a:pt x="17896719" y="7005176"/>
                </a:lnTo>
                <a:lnTo>
                  <a:pt x="0" y="7005176"/>
                </a:lnTo>
                <a:lnTo>
                  <a:pt x="0" y="0"/>
                </a:lnTo>
                <a:close/>
              </a:path>
            </a:pathLst>
          </a:custGeom>
          <a:blipFill>
            <a:blip r:embed="rId2" cstate="print"/>
            <a:stretch>
              <a:fillRect/>
            </a:stretch>
          </a:blipFill>
        </p:spPr>
      </p:sp>
      <p:sp>
        <p:nvSpPr>
          <p:cNvPr id="3" name="Freeform 3">
            <a:extLst>
              <a:ext uri="{C183D7F6-B498-43B3-948B-1728B52AA6E4}">
                <adec:decorative xmlns:adec="http://schemas.microsoft.com/office/drawing/2017/decorative" val="1"/>
              </a:ext>
            </a:extLst>
          </p:cNvPr>
          <p:cNvSpPr/>
          <p:nvPr/>
        </p:nvSpPr>
        <p:spPr>
          <a:xfrm>
            <a:off x="2911166" y="3054207"/>
            <a:ext cx="12465667" cy="4178587"/>
          </a:xfrm>
          <a:custGeom>
            <a:avLst/>
            <a:gdLst/>
            <a:ahLst/>
            <a:cxnLst/>
            <a:rect l="l" t="t" r="r" b="b"/>
            <a:pathLst>
              <a:path w="12465667" h="4178587">
                <a:moveTo>
                  <a:pt x="0" y="0"/>
                </a:moveTo>
                <a:lnTo>
                  <a:pt x="12465668" y="0"/>
                </a:lnTo>
                <a:lnTo>
                  <a:pt x="12465668" y="4178586"/>
                </a:lnTo>
                <a:lnTo>
                  <a:pt x="0" y="4178586"/>
                </a:lnTo>
                <a:lnTo>
                  <a:pt x="0" y="0"/>
                </a:lnTo>
                <a:close/>
              </a:path>
            </a:pathLst>
          </a:custGeom>
          <a:blipFill>
            <a:blip r:embed="rId3" cstate="print"/>
            <a:stretch>
              <a:fillRect/>
            </a:stretch>
          </a:blipFill>
        </p:spPr>
      </p:sp>
      <p:sp>
        <p:nvSpPr>
          <p:cNvPr id="4" name="Freeform 4">
            <a:extLst>
              <a:ext uri="{C183D7F6-B498-43B3-948B-1728B52AA6E4}">
                <adec:decorative xmlns:adec="http://schemas.microsoft.com/office/drawing/2017/decorative" val="1"/>
              </a:ext>
            </a:extLst>
          </p:cNvPr>
          <p:cNvSpPr/>
          <p:nvPr/>
        </p:nvSpPr>
        <p:spPr>
          <a:xfrm>
            <a:off x="4499548" y="3484488"/>
            <a:ext cx="14576413" cy="8229600"/>
          </a:xfrm>
          <a:custGeom>
            <a:avLst/>
            <a:gdLst/>
            <a:ahLst/>
            <a:cxnLst/>
            <a:rect l="l" t="t" r="r" b="b"/>
            <a:pathLst>
              <a:path w="14576413" h="8229600">
                <a:moveTo>
                  <a:pt x="0" y="0"/>
                </a:moveTo>
                <a:lnTo>
                  <a:pt x="14576413" y="0"/>
                </a:lnTo>
                <a:lnTo>
                  <a:pt x="14576413" y="8229600"/>
                </a:lnTo>
                <a:lnTo>
                  <a:pt x="0" y="8229600"/>
                </a:lnTo>
                <a:lnTo>
                  <a:pt x="0" y="0"/>
                </a:lnTo>
                <a:close/>
              </a:path>
            </a:pathLst>
          </a:custGeom>
          <a:blipFill>
            <a:blip r:embed="rId4" cstate="print"/>
            <a:stretch>
              <a:fillRect/>
            </a:stretch>
          </a:blipFill>
        </p:spPr>
      </p:sp>
      <p:sp>
        <p:nvSpPr>
          <p:cNvPr id="5" name="Freeform 5">
            <a:extLst>
              <a:ext uri="{C183D7F6-B498-43B3-948B-1728B52AA6E4}">
                <adec:decorative xmlns:adec="http://schemas.microsoft.com/office/drawing/2017/decorative" val="1"/>
              </a:ext>
            </a:extLst>
          </p:cNvPr>
          <p:cNvSpPr/>
          <p:nvPr/>
        </p:nvSpPr>
        <p:spPr>
          <a:xfrm flipH="1">
            <a:off x="0" y="-3086100"/>
            <a:ext cx="14576413" cy="8229600"/>
          </a:xfrm>
          <a:custGeom>
            <a:avLst/>
            <a:gdLst/>
            <a:ahLst/>
            <a:cxnLst/>
            <a:rect l="l" t="t" r="r" b="b"/>
            <a:pathLst>
              <a:path w="14576413" h="8229600">
                <a:moveTo>
                  <a:pt x="14576413" y="0"/>
                </a:moveTo>
                <a:lnTo>
                  <a:pt x="0" y="0"/>
                </a:lnTo>
                <a:lnTo>
                  <a:pt x="0" y="8229600"/>
                </a:lnTo>
                <a:lnTo>
                  <a:pt x="14576413" y="8229600"/>
                </a:lnTo>
                <a:lnTo>
                  <a:pt x="14576413" y="0"/>
                </a:lnTo>
                <a:close/>
              </a:path>
            </a:pathLst>
          </a:custGeom>
          <a:blipFill>
            <a:blip r:embed="rId4" cstate="print"/>
            <a:stretch>
              <a:fillRect/>
            </a:stretch>
          </a:blipFill>
        </p:spPr>
      </p:sp>
      <p:sp>
        <p:nvSpPr>
          <p:cNvPr id="6" name="TextBox 6"/>
          <p:cNvSpPr txBox="1"/>
          <p:nvPr/>
        </p:nvSpPr>
        <p:spPr>
          <a:xfrm>
            <a:off x="2911166" y="4479533"/>
            <a:ext cx="12465667" cy="1518434"/>
          </a:xfrm>
          <a:prstGeom prst="rect">
            <a:avLst/>
          </a:prstGeom>
        </p:spPr>
        <p:txBody>
          <a:bodyPr lIns="0" tIns="0" rIns="0" bIns="0" rtlCol="0" anchor="t">
            <a:spAutoFit/>
          </a:bodyPr>
          <a:lstStyle/>
          <a:p>
            <a:pPr algn="ctr">
              <a:lnSpc>
                <a:spcPts val="11328"/>
              </a:lnSpc>
            </a:pPr>
            <a:r>
              <a:rPr lang="en-US" sz="11216">
                <a:solidFill>
                  <a:srgbClr val="000000"/>
                </a:solidFill>
                <a:latin typeface="March"/>
                <a:ea typeface="March"/>
                <a:cs typeface="March"/>
                <a:sym typeface="March"/>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627</TotalTime>
  <Words>6816</Words>
  <Application>Microsoft Office PowerPoint</Application>
  <PresentationFormat>Custom</PresentationFormat>
  <Paragraphs>1101</Paragraphs>
  <Slides>70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70</vt:i4>
      </vt:variant>
    </vt:vector>
  </HeadingPairs>
  <TitlesOfParts>
    <vt:vector size="82" baseType="lpstr">
      <vt:lpstr>March</vt:lpstr>
      <vt:lpstr>Bookman Old Style</vt:lpstr>
      <vt:lpstr>Ledger</vt:lpstr>
      <vt:lpstr>Aptos</vt:lpstr>
      <vt:lpstr>Arial</vt:lpstr>
      <vt:lpstr>Arial MT</vt:lpstr>
      <vt:lpstr>Algerian</vt:lpstr>
      <vt:lpstr>Edwardian Script ITC</vt:lpstr>
      <vt:lpstr>Calibri</vt:lpstr>
      <vt:lpstr>Monotype Corsiva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sonshadan@gmail.com</cp:lastModifiedBy>
  <cp:revision>63</cp:revision>
  <dcterms:created xsi:type="dcterms:W3CDTF">2006-08-16T00:00:00Z</dcterms:created>
  <dcterms:modified xsi:type="dcterms:W3CDTF">2025-05-09T13:23:30Z</dcterms:modified>
  <dc:identifier>DAGj3ivXLTQ</dc:identifier>
</cp:coreProperties>
</file>